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5" r:id="rId2"/>
    <p:sldId id="361" r:id="rId3"/>
    <p:sldId id="362" r:id="rId4"/>
    <p:sldId id="357" r:id="rId5"/>
    <p:sldId id="374" r:id="rId6"/>
    <p:sldId id="345" r:id="rId7"/>
    <p:sldId id="303" r:id="rId8"/>
    <p:sldId id="311" r:id="rId9"/>
    <p:sldId id="317" r:id="rId10"/>
    <p:sldId id="309" r:id="rId11"/>
    <p:sldId id="313" r:id="rId12"/>
    <p:sldId id="339" r:id="rId13"/>
    <p:sldId id="315" r:id="rId14"/>
    <p:sldId id="316" r:id="rId15"/>
    <p:sldId id="375" r:id="rId16"/>
    <p:sldId id="319" r:id="rId17"/>
    <p:sldId id="376" r:id="rId18"/>
    <p:sldId id="380" r:id="rId19"/>
    <p:sldId id="333" r:id="rId20"/>
    <p:sldId id="344" r:id="rId21"/>
    <p:sldId id="360" r:id="rId22"/>
    <p:sldId id="342" r:id="rId23"/>
    <p:sldId id="343" r:id="rId24"/>
    <p:sldId id="320" r:id="rId25"/>
    <p:sldId id="278" r:id="rId26"/>
    <p:sldId id="370" r:id="rId27"/>
    <p:sldId id="356" r:id="rId28"/>
    <p:sldId id="371" r:id="rId29"/>
    <p:sldId id="321" r:id="rId30"/>
    <p:sldId id="322" r:id="rId31"/>
    <p:sldId id="368" r:id="rId32"/>
    <p:sldId id="286" r:id="rId33"/>
    <p:sldId id="329" r:id="rId34"/>
    <p:sldId id="377" r:id="rId35"/>
    <p:sldId id="378" r:id="rId36"/>
    <p:sldId id="310" r:id="rId37"/>
    <p:sldId id="379" r:id="rId38"/>
    <p:sldId id="381" r:id="rId39"/>
    <p:sldId id="354" r:id="rId40"/>
    <p:sldId id="330" r:id="rId41"/>
    <p:sldId id="385" r:id="rId42"/>
    <p:sldId id="386" r:id="rId43"/>
    <p:sldId id="366" r:id="rId4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CC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712" autoAdjust="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FE7EB-C620-4376-AE71-4DFF7F9C8C8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0F9435-44CF-4FBF-B69D-78B184A0150E}">
      <dgm:prSet phldrT="[Текст]"/>
      <dgm:spPr>
        <a:solidFill>
          <a:schemeClr val="accent6">
            <a:lumMod val="75000"/>
            <a:alpha val="50000"/>
          </a:schemeClr>
        </a:solidFill>
        <a:ln>
          <a:noFill/>
        </a:ln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62E2C47-C00E-44FB-B2C0-37429EF66B2B}" type="parTrans" cxnId="{EC048F2F-A76F-40BA-88B5-472FB2357B6C}">
      <dgm:prSet/>
      <dgm:spPr/>
      <dgm:t>
        <a:bodyPr/>
        <a:lstStyle/>
        <a:p>
          <a:endParaRPr lang="ru-RU"/>
        </a:p>
      </dgm:t>
    </dgm:pt>
    <dgm:pt modelId="{B1D0AB4D-E121-4F20-972A-476928DBFF5E}" type="sibTrans" cxnId="{EC048F2F-A76F-40BA-88B5-472FB2357B6C}">
      <dgm:prSet/>
      <dgm:spPr/>
      <dgm:t>
        <a:bodyPr/>
        <a:lstStyle/>
        <a:p>
          <a:endParaRPr lang="ru-RU"/>
        </a:p>
      </dgm:t>
    </dgm:pt>
    <dgm:pt modelId="{DE4F996F-B92C-4E92-8276-9D4AC3A8A210}">
      <dgm:prSet phldrT="[Текст]"/>
      <dgm:spPr>
        <a:solidFill>
          <a:schemeClr val="accent6">
            <a:lumMod val="75000"/>
            <a:alpha val="50000"/>
          </a:schemeClr>
        </a:solidFill>
        <a:ln>
          <a:noFill/>
        </a:ln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6A376FD-33F0-4E46-BDA3-74775619DEA0}" type="parTrans" cxnId="{01EEDF3F-31E6-4A2E-AD0E-3D382CFA3BAB}">
      <dgm:prSet/>
      <dgm:spPr/>
      <dgm:t>
        <a:bodyPr/>
        <a:lstStyle/>
        <a:p>
          <a:endParaRPr lang="ru-RU"/>
        </a:p>
      </dgm:t>
    </dgm:pt>
    <dgm:pt modelId="{889AB10F-9D02-4CD0-860D-C0BCDB1E9996}" type="sibTrans" cxnId="{01EEDF3F-31E6-4A2E-AD0E-3D382CFA3BAB}">
      <dgm:prSet/>
      <dgm:spPr/>
      <dgm:t>
        <a:bodyPr/>
        <a:lstStyle/>
        <a:p>
          <a:endParaRPr lang="ru-RU"/>
        </a:p>
      </dgm:t>
    </dgm:pt>
    <dgm:pt modelId="{2576BF98-5B95-4984-945E-9545A8CFD2F1}">
      <dgm:prSet phldrT="[Текст]"/>
      <dgm:spPr>
        <a:solidFill>
          <a:schemeClr val="accent6">
            <a:lumMod val="75000"/>
            <a:alpha val="50000"/>
          </a:schemeClr>
        </a:solidFill>
        <a:ln>
          <a:noFill/>
        </a:ln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07D7212-0248-40CE-B05A-2AEB53E98BD1}" type="parTrans" cxnId="{2D221C79-3D88-4697-B3F3-D125420C3754}">
      <dgm:prSet/>
      <dgm:spPr/>
      <dgm:t>
        <a:bodyPr/>
        <a:lstStyle/>
        <a:p>
          <a:endParaRPr lang="ru-RU"/>
        </a:p>
      </dgm:t>
    </dgm:pt>
    <dgm:pt modelId="{3D7CF866-BAAA-45C9-85B0-D221D64BB8E6}" type="sibTrans" cxnId="{2D221C79-3D88-4697-B3F3-D125420C3754}">
      <dgm:prSet/>
      <dgm:spPr/>
      <dgm:t>
        <a:bodyPr/>
        <a:lstStyle/>
        <a:p>
          <a:endParaRPr lang="ru-RU"/>
        </a:p>
      </dgm:t>
    </dgm:pt>
    <dgm:pt modelId="{C87B9DE5-00E3-44F9-9D74-025485569C93}">
      <dgm:prSet phldrT="[Текст]"/>
      <dgm:spPr>
        <a:solidFill>
          <a:schemeClr val="accent6">
            <a:lumMod val="75000"/>
            <a:alpha val="50000"/>
          </a:schemeClr>
        </a:solidFill>
        <a:ln>
          <a:noFill/>
        </a:ln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F74F05A-8344-47BB-96AC-C1ADB741730E}" type="parTrans" cxnId="{08390967-E749-4AD6-8BF0-FF9448BC796A}">
      <dgm:prSet/>
      <dgm:spPr/>
      <dgm:t>
        <a:bodyPr/>
        <a:lstStyle/>
        <a:p>
          <a:endParaRPr lang="ru-RU"/>
        </a:p>
      </dgm:t>
    </dgm:pt>
    <dgm:pt modelId="{7CA8EE9E-3C8A-4CF7-B6C2-22C625CD2714}" type="sibTrans" cxnId="{08390967-E749-4AD6-8BF0-FF9448BC796A}">
      <dgm:prSet/>
      <dgm:spPr/>
      <dgm:t>
        <a:bodyPr/>
        <a:lstStyle/>
        <a:p>
          <a:endParaRPr lang="ru-RU"/>
        </a:p>
      </dgm:t>
    </dgm:pt>
    <dgm:pt modelId="{CBF25189-93A6-4D2D-BCD2-66D9C67E00CB}" type="pres">
      <dgm:prSet presAssocID="{380FE7EB-C620-4376-AE71-4DFF7F9C8C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451DB0-9B33-41E8-84ED-F7AF230808FF}" type="pres">
      <dgm:prSet presAssocID="{E00F9435-44CF-4FBF-B69D-78B184A0150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676D7-C8C0-4ABE-850C-6803EA73AC54}" type="pres">
      <dgm:prSet presAssocID="{B1D0AB4D-E121-4F20-972A-476928DBFF5E}" presName="space" presStyleCnt="0"/>
      <dgm:spPr/>
    </dgm:pt>
    <dgm:pt modelId="{F1888519-41D8-4C40-A9D0-7E985D09FF06}" type="pres">
      <dgm:prSet presAssocID="{DE4F996F-B92C-4E92-8276-9D4AC3A8A210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5DDAB2-D2E3-4C48-8882-A8F2A093B062}" type="pres">
      <dgm:prSet presAssocID="{889AB10F-9D02-4CD0-860D-C0BCDB1E9996}" presName="space" presStyleCnt="0"/>
      <dgm:spPr/>
    </dgm:pt>
    <dgm:pt modelId="{8851F9FC-1026-4FEA-B62F-414EA4D80333}" type="pres">
      <dgm:prSet presAssocID="{2576BF98-5B95-4984-945E-9545A8CFD2F1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F7641-A50E-4E09-93D1-3E685582F506}" type="pres">
      <dgm:prSet presAssocID="{3D7CF866-BAAA-45C9-85B0-D221D64BB8E6}" presName="space" presStyleCnt="0"/>
      <dgm:spPr/>
    </dgm:pt>
    <dgm:pt modelId="{40F18B8C-A116-4E8E-A5F0-2E0ACD65AC9F}" type="pres">
      <dgm:prSet presAssocID="{C87B9DE5-00E3-44F9-9D74-025485569C93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AAE5E3-4804-4721-9C53-39632569596C}" type="presOf" srcId="{2576BF98-5B95-4984-945E-9545A8CFD2F1}" destId="{8851F9FC-1026-4FEA-B62F-414EA4D80333}" srcOrd="0" destOrd="0" presId="urn:microsoft.com/office/officeart/2005/8/layout/venn3"/>
    <dgm:cxn modelId="{2D221C79-3D88-4697-B3F3-D125420C3754}" srcId="{380FE7EB-C620-4376-AE71-4DFF7F9C8C87}" destId="{2576BF98-5B95-4984-945E-9545A8CFD2F1}" srcOrd="2" destOrd="0" parTransId="{B07D7212-0248-40CE-B05A-2AEB53E98BD1}" sibTransId="{3D7CF866-BAAA-45C9-85B0-D221D64BB8E6}"/>
    <dgm:cxn modelId="{01EEDF3F-31E6-4A2E-AD0E-3D382CFA3BAB}" srcId="{380FE7EB-C620-4376-AE71-4DFF7F9C8C87}" destId="{DE4F996F-B92C-4E92-8276-9D4AC3A8A210}" srcOrd="1" destOrd="0" parTransId="{96A376FD-33F0-4E46-BDA3-74775619DEA0}" sibTransId="{889AB10F-9D02-4CD0-860D-C0BCDB1E9996}"/>
    <dgm:cxn modelId="{C6C8BABE-DF8B-44C7-80E8-FB2D636540D5}" type="presOf" srcId="{E00F9435-44CF-4FBF-B69D-78B184A0150E}" destId="{BF451DB0-9B33-41E8-84ED-F7AF230808FF}" srcOrd="0" destOrd="0" presId="urn:microsoft.com/office/officeart/2005/8/layout/venn3"/>
    <dgm:cxn modelId="{C7874541-2C48-4D24-A275-5808A63A859F}" type="presOf" srcId="{C87B9DE5-00E3-44F9-9D74-025485569C93}" destId="{40F18B8C-A116-4E8E-A5F0-2E0ACD65AC9F}" srcOrd="0" destOrd="0" presId="urn:microsoft.com/office/officeart/2005/8/layout/venn3"/>
    <dgm:cxn modelId="{EC048F2F-A76F-40BA-88B5-472FB2357B6C}" srcId="{380FE7EB-C620-4376-AE71-4DFF7F9C8C87}" destId="{E00F9435-44CF-4FBF-B69D-78B184A0150E}" srcOrd="0" destOrd="0" parTransId="{262E2C47-C00E-44FB-B2C0-37429EF66B2B}" sibTransId="{B1D0AB4D-E121-4F20-972A-476928DBFF5E}"/>
    <dgm:cxn modelId="{08390967-E749-4AD6-8BF0-FF9448BC796A}" srcId="{380FE7EB-C620-4376-AE71-4DFF7F9C8C87}" destId="{C87B9DE5-00E3-44F9-9D74-025485569C93}" srcOrd="3" destOrd="0" parTransId="{FF74F05A-8344-47BB-96AC-C1ADB741730E}" sibTransId="{7CA8EE9E-3C8A-4CF7-B6C2-22C625CD2714}"/>
    <dgm:cxn modelId="{DDFEC993-2C3F-45BA-869B-5032C06E71C3}" type="presOf" srcId="{DE4F996F-B92C-4E92-8276-9D4AC3A8A210}" destId="{F1888519-41D8-4C40-A9D0-7E985D09FF06}" srcOrd="0" destOrd="0" presId="urn:microsoft.com/office/officeart/2005/8/layout/venn3"/>
    <dgm:cxn modelId="{8AB97A48-D1A4-4914-8B2B-63B201168AEF}" type="presOf" srcId="{380FE7EB-C620-4376-AE71-4DFF7F9C8C87}" destId="{CBF25189-93A6-4D2D-BCD2-66D9C67E00CB}" srcOrd="0" destOrd="0" presId="urn:microsoft.com/office/officeart/2005/8/layout/venn3"/>
    <dgm:cxn modelId="{B122EB03-9A2A-472E-A1E3-341B4F17778C}" type="presParOf" srcId="{CBF25189-93A6-4D2D-BCD2-66D9C67E00CB}" destId="{BF451DB0-9B33-41E8-84ED-F7AF230808FF}" srcOrd="0" destOrd="0" presId="urn:microsoft.com/office/officeart/2005/8/layout/venn3"/>
    <dgm:cxn modelId="{B5F0D5D7-7D7E-4B81-9FD8-FF929ACAAB08}" type="presParOf" srcId="{CBF25189-93A6-4D2D-BCD2-66D9C67E00CB}" destId="{A41676D7-C8C0-4ABE-850C-6803EA73AC54}" srcOrd="1" destOrd="0" presId="urn:microsoft.com/office/officeart/2005/8/layout/venn3"/>
    <dgm:cxn modelId="{0E16C6CA-0CEE-4762-B584-D407340F3124}" type="presParOf" srcId="{CBF25189-93A6-4D2D-BCD2-66D9C67E00CB}" destId="{F1888519-41D8-4C40-A9D0-7E985D09FF06}" srcOrd="2" destOrd="0" presId="urn:microsoft.com/office/officeart/2005/8/layout/venn3"/>
    <dgm:cxn modelId="{77A5776F-CDC2-47E0-BC36-AFF5BC0D2DB9}" type="presParOf" srcId="{CBF25189-93A6-4D2D-BCD2-66D9C67E00CB}" destId="{E75DDAB2-D2E3-4C48-8882-A8F2A093B062}" srcOrd="3" destOrd="0" presId="urn:microsoft.com/office/officeart/2005/8/layout/venn3"/>
    <dgm:cxn modelId="{2BF038DE-570F-4A29-9FCB-637AC8851DB8}" type="presParOf" srcId="{CBF25189-93A6-4D2D-BCD2-66D9C67E00CB}" destId="{8851F9FC-1026-4FEA-B62F-414EA4D80333}" srcOrd="4" destOrd="0" presId="urn:microsoft.com/office/officeart/2005/8/layout/venn3"/>
    <dgm:cxn modelId="{C5CAA932-8160-4CC7-9412-B4326FA8B8C5}" type="presParOf" srcId="{CBF25189-93A6-4D2D-BCD2-66D9C67E00CB}" destId="{122F7641-A50E-4E09-93D1-3E685582F506}" srcOrd="5" destOrd="0" presId="urn:microsoft.com/office/officeart/2005/8/layout/venn3"/>
    <dgm:cxn modelId="{E2A19594-BB1D-434B-9125-0A8C20CFD0D7}" type="presParOf" srcId="{CBF25189-93A6-4D2D-BCD2-66D9C67E00CB}" destId="{40F18B8C-A116-4E8E-A5F0-2E0ACD65AC9F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1DB0-9B33-41E8-84ED-F7AF230808FF}">
      <dsp:nvSpPr>
        <dsp:cNvPr id="0" name=""/>
        <dsp:cNvSpPr/>
      </dsp:nvSpPr>
      <dsp:spPr>
        <a:xfrm>
          <a:off x="1785" y="1136054"/>
          <a:ext cx="1791890" cy="1791890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82550" rIns="98614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264201" y="1398470"/>
        <a:ext cx="1267058" cy="1267058"/>
      </dsp:txXfrm>
    </dsp:sp>
    <dsp:sp modelId="{F1888519-41D8-4C40-A9D0-7E985D09FF06}">
      <dsp:nvSpPr>
        <dsp:cNvPr id="0" name=""/>
        <dsp:cNvSpPr/>
      </dsp:nvSpPr>
      <dsp:spPr>
        <a:xfrm>
          <a:off x="1435298" y="1136054"/>
          <a:ext cx="1791890" cy="1791890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82550" rIns="98614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1697714" y="1398470"/>
        <a:ext cx="1267058" cy="1267058"/>
      </dsp:txXfrm>
    </dsp:sp>
    <dsp:sp modelId="{8851F9FC-1026-4FEA-B62F-414EA4D80333}">
      <dsp:nvSpPr>
        <dsp:cNvPr id="0" name=""/>
        <dsp:cNvSpPr/>
      </dsp:nvSpPr>
      <dsp:spPr>
        <a:xfrm>
          <a:off x="2868810" y="1136054"/>
          <a:ext cx="1791890" cy="1791890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82550" rIns="98614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3131226" y="1398470"/>
        <a:ext cx="1267058" cy="1267058"/>
      </dsp:txXfrm>
    </dsp:sp>
    <dsp:sp modelId="{40F18B8C-A116-4E8E-A5F0-2E0ACD65AC9F}">
      <dsp:nvSpPr>
        <dsp:cNvPr id="0" name=""/>
        <dsp:cNvSpPr/>
      </dsp:nvSpPr>
      <dsp:spPr>
        <a:xfrm>
          <a:off x="4302323" y="1136054"/>
          <a:ext cx="1791890" cy="1791890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82550" rIns="98614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4564739" y="1398470"/>
        <a:ext cx="1267058" cy="1267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78F3D-597F-4F28-8D14-C28BB46B8D37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A95F5-7F61-4222-B7A6-92617CE549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21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A95F5-7F61-4222-B7A6-92617CE549E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21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50"/>
            <a:ext cx="9144000" cy="5144400"/>
          </a:xfrm>
          <a:prstGeom prst="rect">
            <a:avLst/>
          </a:prstGeom>
        </p:spPr>
      </p:pic>
      <p:sp>
        <p:nvSpPr>
          <p:cNvPr id="12" name="Shape 98"/>
          <p:cNvSpPr txBox="1">
            <a:spLocks/>
          </p:cNvSpPr>
          <p:nvPr/>
        </p:nvSpPr>
        <p:spPr>
          <a:xfrm>
            <a:off x="467544" y="733245"/>
            <a:ext cx="7070260" cy="183742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При участии и содействии </a:t>
            </a:r>
          </a:p>
          <a:p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Красноярского Буддийского центра </a:t>
            </a:r>
            <a:endParaRPr lang="ru" sz="1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7544" y="1563638"/>
            <a:ext cx="8352928" cy="149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spc="100" dirty="0" smtClean="0">
                <a:solidFill>
                  <a:schemeClr val="accent6">
                    <a:lumMod val="75000"/>
                  </a:schemeClr>
                </a:solidFill>
              </a:rPr>
              <a:t>БУДДИЙСКАЯ</a:t>
            </a:r>
            <a:r>
              <a:rPr lang="ru-RU" sz="3000" spc="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000" spc="100" dirty="0" smtClean="0">
                <a:solidFill>
                  <a:schemeClr val="accent6">
                    <a:lumMod val="75000"/>
                  </a:schemeClr>
                </a:solidFill>
              </a:rPr>
              <a:t>КОЛЛЕКЦИЯ </a:t>
            </a:r>
          </a:p>
          <a:p>
            <a:pPr algn="l"/>
            <a:r>
              <a:rPr lang="ru-RU" sz="3000" spc="100" dirty="0" smtClean="0">
                <a:solidFill>
                  <a:schemeClr val="accent6">
                    <a:lumMod val="75000"/>
                  </a:schemeClr>
                </a:solidFill>
              </a:rPr>
              <a:t>В СОБРАНИИ КРАСНОЯРСКОГО </a:t>
            </a:r>
          </a:p>
          <a:p>
            <a:pPr algn="l"/>
            <a:r>
              <a:rPr lang="ru-RU" sz="3000" spc="100" dirty="0" smtClean="0">
                <a:solidFill>
                  <a:schemeClr val="accent6">
                    <a:lumMod val="75000"/>
                  </a:schemeClr>
                </a:solidFill>
              </a:rPr>
              <a:t>КРАЕВОГО КРАЕВЕДЧЕСКОГО МУЗЕЯ</a:t>
            </a:r>
            <a:endParaRPr lang="ru-RU" sz="3000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0584" y="3657518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spc="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ИСТОРИЯ</a:t>
            </a:r>
          </a:p>
          <a:p>
            <a:r>
              <a:rPr lang="ru-RU" sz="1600" spc="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КОМПЛЕКТОВАНИЯ</a:t>
            </a:r>
            <a:endParaRPr lang="ru-RU" sz="1600" spc="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44" y="3517857"/>
            <a:ext cx="3960456" cy="864096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200" y="311703"/>
            <a:ext cx="3099600" cy="452009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Тугаринов 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. Я.</a:t>
            </a:r>
          </a:p>
          <a:p>
            <a:pPr algn="l"/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Аркадий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Яковлевич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Тугаринов </a:t>
            </a: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1880-1948) 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профессор, директор Красноярского краевого краеведческого музея (1905-1926), доктор биологических наук, учёный-орнитолог, руководитель отделения орнитологии Зоологического института АН СССР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 1913 г. из Тувы он привез 25 предметов, в том числе платок 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kern="3000" dirty="0" err="1" smtClean="0">
                <a:solidFill>
                  <a:schemeClr val="accent6">
                    <a:lumMod val="75000"/>
                  </a:schemeClr>
                </a:solidFill>
              </a:rPr>
              <a:t>ходак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kern="3000" dirty="0" err="1" smtClean="0">
                <a:solidFill>
                  <a:schemeClr val="accent6">
                    <a:lumMod val="75000"/>
                  </a:schemeClr>
                </a:solidFill>
              </a:rPr>
              <a:t>голубого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цвета из шелка (52 </a:t>
            </a:r>
            <a:r>
              <a:rPr lang="ru-RU" sz="1400" kern="3000" dirty="0" err="1" smtClean="0">
                <a:solidFill>
                  <a:schemeClr val="accent6">
                    <a:lumMod val="75000"/>
                  </a:schemeClr>
                </a:solidFill>
              </a:rPr>
              <a:t>х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35 см), поднесенный ему в знак внимания (Э 1551/20). </a:t>
            </a:r>
          </a:p>
          <a:p>
            <a:pPr algn="l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7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2" y="0"/>
            <a:ext cx="9139834" cy="51435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13538" y="411510"/>
            <a:ext cx="8316924" cy="14967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Уникальная авторская статуэтка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3538" y="3507854"/>
            <a:ext cx="8316924" cy="12241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В коллекции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, переданной Скороходовым в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КККМ (Э 1552/1-4), уникальна авторская буддийская статуэтка с 11 головами и 8 руками из дерева, выполненная тувинцем Джавулом (Э 1559 Д 769). Датируется она 1913-1914 гг. </a:t>
            </a:r>
          </a:p>
        </p:txBody>
      </p:sp>
    </p:spTree>
    <p:extLst>
      <p:ext uri="{BB962C8B-B14F-4D97-AF65-F5344CB8AC3E}">
        <p14:creationId xmlns:p14="http://schemas.microsoft.com/office/powerpoint/2010/main" xmlns="" val="18239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200" y="311704"/>
            <a:ext cx="3099600" cy="452009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Ермолаев А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. П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Ермолаев Александр Петрович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1886-1919), учёный-археолог. В 1908-1915 гг. работал в Красноярском музее, весной 1915 г. выехал в Туву в составе экспедиции, снаряженной КП ВСО ИРГО, где поступил на службу в местную переселенческую организацию.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Весной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1917 г. был избран председателем Белоцарского, а затем Урянхайского комитета общественной безопасности. С июля по декабрь 1917 г. занимал пост председателя местной Земской управы. Летом 1918 г. выехал из </a:t>
            </a:r>
            <a:r>
              <a:rPr lang="ru-RU" sz="1400" kern="3000" dirty="0" err="1">
                <a:solidFill>
                  <a:schemeClr val="accent6">
                    <a:lumMod val="75000"/>
                  </a:schemeClr>
                </a:solidFill>
              </a:rPr>
              <a:t>Усинско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-Урянхайского края.</a:t>
            </a: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931790"/>
            <a:ext cx="1872208" cy="109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3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411510"/>
            <a:ext cx="691276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Переданные 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материалы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Собранные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А.П. Ермолаевым коллекции  по ботанике, геологии, церковной археологии, этнографии составляют более тысячи единиц хранения.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1915-1918 гг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 А.П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. Ермолаев совершил поездки в Урянхайский край, откуда им были привезены и сданы в фонды музея 266 экспонатов (Э 1570/1-227,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Э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1579/1-39), 34 предмета из которых отражают буддийскую культуру и религию: чашечки жертвенные, столик богослужебный (алтарь) шире, состоящий их трех частей, шапка ламы с желтым верхом, вазочки для шире, колотушки лам, колокольчики, трубы с бронзовым накладным орнаментом и многое др.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0" y="1721109"/>
            <a:ext cx="1080000" cy="17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2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0" y="1721109"/>
            <a:ext cx="1079999" cy="17012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2981" y="199627"/>
            <a:ext cx="3893155" cy="2042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5476" y="3291830"/>
            <a:ext cx="1732353" cy="15574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993" y="445051"/>
            <a:ext cx="2772007" cy="18480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0924" y="2214606"/>
            <a:ext cx="2916024" cy="1944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993" y="2437072"/>
            <a:ext cx="246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34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255132"/>
            <a:ext cx="2574782" cy="3167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90309"/>
            <a:ext cx="2720819" cy="4081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347614"/>
            <a:ext cx="2088232" cy="1386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158717"/>
            <a:ext cx="2698918" cy="180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0" y="1721109"/>
            <a:ext cx="1079999" cy="17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988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5" y="51470"/>
            <a:ext cx="2832314" cy="42484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411510"/>
            <a:ext cx="6912768" cy="43204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В результате поездки </a:t>
            </a:r>
            <a:r>
              <a:rPr lang="ru-RU" sz="1400" kern="3000" dirty="0" err="1">
                <a:solidFill>
                  <a:schemeClr val="accent6">
                    <a:lumMod val="75000"/>
                  </a:schemeClr>
                </a:solidFill>
              </a:rPr>
              <a:t>Доможарова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 в Туву в 1919 г. этнографический фонд пополнился 63 экспонатами (Э 1582/1-63), в том числе, тарелками (цанг), употребляемыми при богослужении, буддийскими иконками и статуэтками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err="1">
                <a:solidFill>
                  <a:schemeClr val="accent6">
                    <a:lumMod val="75000"/>
                  </a:schemeClr>
                </a:solidFill>
              </a:rPr>
              <a:t>Доможаров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5" y="1923678"/>
            <a:ext cx="3998068" cy="1533196"/>
          </a:xfrm>
          <a:prstGeom prst="rect">
            <a:avLst/>
          </a:prstGeom>
        </p:spPr>
      </p:pic>
      <p:pic>
        <p:nvPicPr>
          <p:cNvPr id="18" name="Рисунок 17" descr="Э 1582_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699542"/>
            <a:ext cx="3744416" cy="146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8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err="1">
                <a:solidFill>
                  <a:schemeClr val="accent6">
                    <a:lumMod val="75000"/>
                  </a:schemeClr>
                </a:solidFill>
              </a:rPr>
              <a:t>Доможаров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3997" y="195486"/>
            <a:ext cx="5544867" cy="36965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2715766"/>
            <a:ext cx="215973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86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err="1">
                <a:solidFill>
                  <a:schemeClr val="accent6">
                    <a:lumMod val="75000"/>
                  </a:schemeClr>
                </a:solidFill>
              </a:rPr>
              <a:t>Доможаров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759806"/>
            <a:ext cx="5076056" cy="3383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99540"/>
            <a:ext cx="2808312" cy="252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19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Яворский А. Л.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Яворский Александр Леопольдович 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1889-1977) 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учёный-ботаник, краевед, библиофил, коллекционер, педагог, мемуарист, художник-любитель, поэт, преподаватель Красноярского педагогического института.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Сотрудник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Музея Красноярского подотдела ВСОИРГО. Первый директор государственного заповедника «Столбы».</a:t>
            </a: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242" y="310950"/>
            <a:ext cx="3685517" cy="45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1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31540" y="1823379"/>
            <a:ext cx="8280920" cy="149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kern="3000" dirty="0" smtClean="0">
                <a:solidFill>
                  <a:schemeClr val="accent6">
                    <a:lumMod val="75000"/>
                  </a:schemeClr>
                </a:solidFill>
              </a:rPr>
              <a:t>Коллекция насчитывает </a:t>
            </a:r>
          </a:p>
          <a:p>
            <a:pPr algn="l"/>
            <a:r>
              <a:rPr lang="ru-RU" sz="4800" kern="3000" dirty="0" smtClean="0">
                <a:solidFill>
                  <a:schemeClr val="accent6">
                    <a:lumMod val="75000"/>
                  </a:schemeClr>
                </a:solidFill>
              </a:rPr>
              <a:t>более 300 ед. хр.</a:t>
            </a:r>
            <a:endParaRPr lang="ru-RU" sz="48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6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Яворский А. Л.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Яворский Александр Леопольдович 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1889-1977) 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учёный-ботаник, краевед, библиофил, коллекционер, педагог, мемуарист, художник-любитель, поэт, преподаватель Красноярского педагогического института.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Сотрудник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Музея Красноярского подотдела ВСОИРГО. Первый директор государственного заповедника «Столбы».</a:t>
            </a: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35" y="310950"/>
            <a:ext cx="3359331" cy="45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00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" y="0"/>
            <a:ext cx="9139832" cy="514349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907704" y="411510"/>
            <a:ext cx="691276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Находки на Такмаке</a:t>
            </a: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1934 г. А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 Л. Яворский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нашел в гроте на скале Такмак (Э 1652/1-17) предметы,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фотографии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, тантрические тексты.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0" y="1890764"/>
            <a:ext cx="1079999" cy="13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9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31540" y="3507854"/>
            <a:ext cx="8316924" cy="12241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   Текст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, посвященный двадцати одной Tаре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Матры Ваджардхара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411510"/>
            <a:ext cx="3888432" cy="43204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776" y="195486"/>
            <a:ext cx="8604448" cy="41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6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5" y="1"/>
            <a:ext cx="9139830" cy="514349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411510"/>
            <a:ext cx="3888432" cy="43204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2800" kern="3000" dirty="0" err="1" smtClean="0">
                <a:solidFill>
                  <a:schemeClr val="accent6">
                    <a:lumMod val="75000"/>
                  </a:schemeClr>
                </a:solidFill>
              </a:rPr>
              <a:t>Гао</a:t>
            </a:r>
            <a:endParaRPr lang="ru-RU" sz="2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1652-3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88024" y="427020"/>
            <a:ext cx="3888432" cy="43204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kern="3000" dirty="0" err="1" smtClean="0">
                <a:solidFill>
                  <a:schemeClr val="accent6">
                    <a:lumMod val="75000"/>
                  </a:schemeClr>
                </a:solidFill>
              </a:rPr>
              <a:t>Ца-ца</a:t>
            </a:r>
            <a:endParaRPr lang="ru-RU" sz="2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endParaRPr lang="ru-RU" sz="28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endParaRPr lang="ru-RU" sz="2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endParaRPr lang="ru-RU" sz="28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endParaRPr lang="ru-RU" sz="2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endParaRPr lang="ru-RU" sz="2800" kern="3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3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Многие буддийские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предметы были закуплены у жителей г. Красноярска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Г. А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1400" kern="3000" dirty="0" err="1">
                <a:solidFill>
                  <a:schemeClr val="accent6">
                    <a:lumMod val="75000"/>
                  </a:schemeClr>
                </a:solidFill>
              </a:rPr>
              <a:t>Балашкина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, Худякова в 1950-1960-е гг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основном это статуэтки.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В 1960 г. в КККМ поступила коллекция китайских предметов (о/ф 3731/1-38), записанная в Книгу поступлений №4, от жителя г. Красноярска Соколова Моисея Михайловича. Определение этим экспонатам было дано заведующим отделом Востока Государственного музея восточных культур практически в эти же годы О. Глухаревым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Разнообразен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материал статуэток: глина, камень, металл. В основном это фигуры Будды, Бодхисаттв.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Закупки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Закупки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083" y="0"/>
            <a:ext cx="4569917" cy="51435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07704" y="4155926"/>
            <a:ext cx="2448272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о/ф 3731/16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Закупки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083" y="0"/>
            <a:ext cx="4569917" cy="514349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07704" y="4155926"/>
            <a:ext cx="2448272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о/ф 3731/26</a:t>
            </a:r>
          </a:p>
        </p:txBody>
      </p:sp>
    </p:spTree>
    <p:extLst>
      <p:ext uri="{BB962C8B-B14F-4D97-AF65-F5344CB8AC3E}">
        <p14:creationId xmlns:p14="http://schemas.microsoft.com/office/powerpoint/2010/main" xmlns="" val="38880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083" y="0"/>
            <a:ext cx="4569917" cy="5143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Закупки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07704" y="411510"/>
            <a:ext cx="2448272" cy="43204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Статуя ученика Будды, </a:t>
            </a:r>
            <a:r>
              <a:rPr lang="ru-RU" sz="2800" kern="3000" dirty="0" err="1" smtClean="0">
                <a:solidFill>
                  <a:schemeClr val="accent6">
                    <a:lumMod val="75000"/>
                  </a:schemeClr>
                </a:solidFill>
              </a:rPr>
              <a:t>Шарипутра</a:t>
            </a:r>
            <a:r>
              <a:rPr lang="ru-RU" sz="28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ru-RU" sz="2800" kern="3000" dirty="0" smtClean="0">
                <a:solidFill>
                  <a:schemeClr val="accent6">
                    <a:lumMod val="75000"/>
                  </a:schemeClr>
                </a:solidFill>
              </a:rPr>
              <a:t>с </a:t>
            </a:r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Мудрой просьбы дать наставления. </a:t>
            </a:r>
          </a:p>
          <a:p>
            <a:pPr algn="r"/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Китай, 19 в.</a:t>
            </a:r>
          </a:p>
          <a:p>
            <a:pPr algn="r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о/ф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3731/35</a:t>
            </a:r>
          </a:p>
        </p:txBody>
      </p:sp>
    </p:spTree>
    <p:extLst>
      <p:ext uri="{BB962C8B-B14F-4D97-AF65-F5344CB8AC3E}">
        <p14:creationId xmlns:p14="http://schemas.microsoft.com/office/powerpoint/2010/main" xmlns="" val="21258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083" y="0"/>
            <a:ext cx="4569917" cy="514349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07704" y="915566"/>
            <a:ext cx="2448272" cy="38164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Будда </a:t>
            </a:r>
            <a:r>
              <a:rPr lang="ru-RU" sz="2800" kern="3000" dirty="0" err="1">
                <a:solidFill>
                  <a:schemeClr val="accent6">
                    <a:lumMod val="75000"/>
                  </a:schemeClr>
                </a:solidFill>
              </a:rPr>
              <a:t>Амитаюс</a:t>
            </a:r>
            <a:endParaRPr lang="ru-RU" sz="28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о/ф 3731/38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Закупки</a:t>
            </a:r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9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Потанин Г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. Н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Потанин Г.Н., русский путешественник, исследователь Центральной Азии и Сибири, этнограф, один из основателей сибирского областничества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242" y="310950"/>
            <a:ext cx="3685517" cy="45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31540" y="411509"/>
            <a:ext cx="8280920" cy="43204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Закупки • Экспедиции • Дары</a:t>
            </a:r>
          </a:p>
          <a:p>
            <a:endParaRPr lang="ru-RU" sz="4000" kern="3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40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40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40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Находки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121406911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229750"/>
            <a:ext cx="684000" cy="684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217232"/>
            <a:ext cx="864350" cy="7090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2173474"/>
            <a:ext cx="1004936" cy="10049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1506" y="2158658"/>
            <a:ext cx="826185" cy="8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4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411510"/>
            <a:ext cx="691276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Переписка </a:t>
            </a:r>
            <a:endParaRPr lang="ru-RU" sz="40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с 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Потаниным Г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. Н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Он имел огромный круг корреспондентов в разных уголках Сибири, России и за рубежом. В фондах музея хранится около 3000 писем на русском и иностранных языках.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Среди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них есть письма, касающиеся истории буддизма.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них упоминаются Будда барон Штенренбург, Х. Доржиев, Б. Баданов и многие другие. Буддолог А.Руднев в письме за 1901 г. из Гусино-Озерского дацана сообщает Г.Н. Потанину о смерти ламы Ламханова – ученика академика Ольденбурга. Интересны по содержанию письма: Б. Рабданова из Урги о маршрутах путешествия А. Хамбо и профессора Цыбикова из Монголии (1900 г.); Хамбо-ламы на монгольском языке ( б/д, 2 л.); из Манчжурии с просьбой дать положительную оценку деятельности Хамбо-ламы (1910 г.). Сохранилась рукопись неизвестного автора с биографией Чокана Валиханова.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0" y="1890765"/>
            <a:ext cx="1080000" cy="136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6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3488" y="253695"/>
            <a:ext cx="6541200" cy="41182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0" y="1890765"/>
            <a:ext cx="1080000" cy="136197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907704" y="4155926"/>
            <a:ext cx="691276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о/ф 7928/2487Д1315/2487</a:t>
            </a:r>
          </a:p>
        </p:txBody>
      </p:sp>
    </p:spTree>
    <p:extLst>
      <p:ext uri="{BB962C8B-B14F-4D97-AF65-F5344CB8AC3E}">
        <p14:creationId xmlns:p14="http://schemas.microsoft.com/office/powerpoint/2010/main" xmlns="" val="10797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8314" y="293150"/>
            <a:ext cx="3231549" cy="4078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0" y="1890765"/>
            <a:ext cx="1080000" cy="136197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07704" y="4155926"/>
            <a:ext cx="691276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Перевод письма с монгольского языка на русский язык. Переводчик Рабданов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Будда Амитабха,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Китай, 20 в.</a:t>
            </a:r>
          </a:p>
          <a:p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о/ф 12943/1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Подарки Красноярского Буддийского </a:t>
            </a:r>
          </a:p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центра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47007"/>
            <a:ext cx="720080" cy="6845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448907"/>
            <a:ext cx="2522350" cy="377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1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КБЦ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47007"/>
            <a:ext cx="720080" cy="68458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137250" y="267494"/>
            <a:ext cx="6561180" cy="4083750"/>
            <a:chOff x="2051720" y="529875"/>
            <a:chExt cx="6561180" cy="408375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51720" y="529875"/>
              <a:ext cx="3528359" cy="4083749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5751139" y="529876"/>
              <a:ext cx="2861761" cy="4083749"/>
              <a:chOff x="5508104" y="301669"/>
              <a:chExt cx="3080324" cy="4395639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508104" y="301669"/>
                <a:ext cx="3080324" cy="2053550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508104" y="2643758"/>
                <a:ext cx="3080324" cy="2053550"/>
              </a:xfrm>
              <a:prstGeom prst="rect">
                <a:avLst/>
              </a:prstGeom>
            </p:spPr>
          </p:pic>
        </p:grpSp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1907704" y="4155926"/>
            <a:ext cx="691276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в/ф 12963_2  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|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 в/ф 12963_6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 |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 о/ф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12515</a:t>
            </a:r>
          </a:p>
        </p:txBody>
      </p:sp>
    </p:spTree>
    <p:extLst>
      <p:ext uri="{BB962C8B-B14F-4D97-AF65-F5344CB8AC3E}">
        <p14:creationId xmlns:p14="http://schemas.microsoft.com/office/powerpoint/2010/main" xmlns="" val="18995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КБЦ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47007"/>
            <a:ext cx="720080" cy="6845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278" y="429424"/>
            <a:ext cx="4287125" cy="166789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3644" y="3522461"/>
            <a:ext cx="3528392" cy="12473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177" y="2263421"/>
            <a:ext cx="3528392" cy="12216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2738" y="2245852"/>
            <a:ext cx="3629765" cy="1254381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907704" y="4155926"/>
            <a:ext cx="691276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в/ф 10115-1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2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КБЦ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47007"/>
            <a:ext cx="720080" cy="68458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393504" y="360000"/>
            <a:ext cx="6048672" cy="4407234"/>
            <a:chOff x="2123728" y="360000"/>
            <a:chExt cx="6048672" cy="440723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1960" y="2163910"/>
              <a:ext cx="3960440" cy="26033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329" r="2963" b="12057"/>
            <a:stretch/>
          </p:blipFill>
          <p:spPr>
            <a:xfrm>
              <a:off x="2123728" y="360000"/>
              <a:ext cx="3510083" cy="1944000"/>
            </a:xfrm>
            <a:prstGeom prst="rect">
              <a:avLst/>
            </a:prstGeom>
          </p:spPr>
        </p:pic>
      </p:grpSp>
      <p:sp>
        <p:nvSpPr>
          <p:cNvPr id="9" name="Заголовок 1"/>
          <p:cNvSpPr txBox="1">
            <a:spLocks/>
          </p:cNvSpPr>
          <p:nvPr/>
        </p:nvSpPr>
        <p:spPr>
          <a:xfrm>
            <a:off x="1907704" y="4155926"/>
            <a:ext cx="691276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о/ф 12943-2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kern="3000" dirty="0">
                <a:solidFill>
                  <a:schemeClr val="accent6">
                    <a:lumMod val="75000"/>
                  </a:schemeClr>
                </a:solidFill>
              </a:rPr>
              <a:t>|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 в/ф 10115-4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КБЦ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47007"/>
            <a:ext cx="720080" cy="68458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127154" y="233780"/>
            <a:ext cx="6581373" cy="4210178"/>
            <a:chOff x="1979712" y="233780"/>
            <a:chExt cx="6581373" cy="421017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9712" y="233780"/>
              <a:ext cx="3519647" cy="421017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34112" y="233780"/>
              <a:ext cx="2056109" cy="291292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63248" y="3247726"/>
              <a:ext cx="2597837" cy="1190423"/>
            </a:xfrm>
            <a:prstGeom prst="rect">
              <a:avLst/>
            </a:prstGeom>
          </p:spPr>
        </p:pic>
      </p:grpSp>
      <p:sp>
        <p:nvSpPr>
          <p:cNvPr id="9" name="Заголовок 1"/>
          <p:cNvSpPr txBox="1">
            <a:spLocks/>
          </p:cNvSpPr>
          <p:nvPr/>
        </p:nvSpPr>
        <p:spPr>
          <a:xfrm>
            <a:off x="1907704" y="4155926"/>
            <a:ext cx="691276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в/ф 9785-1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|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в/ф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9627-5 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 |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в/ф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9785-2</a:t>
            </a:r>
          </a:p>
        </p:txBody>
      </p:sp>
    </p:spTree>
    <p:extLst>
      <p:ext uri="{BB962C8B-B14F-4D97-AF65-F5344CB8AC3E}">
        <p14:creationId xmlns:p14="http://schemas.microsoft.com/office/powerpoint/2010/main" xmlns="" val="22210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КБЦ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47007"/>
            <a:ext cx="720080" cy="68458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429508" y="376829"/>
            <a:ext cx="5976664" cy="4051680"/>
            <a:chOff x="2123728" y="376829"/>
            <a:chExt cx="6487913" cy="439826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08104" y="376829"/>
              <a:ext cx="3103537" cy="439826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376829"/>
              <a:ext cx="3024335" cy="4398264"/>
            </a:xfrm>
            <a:prstGeom prst="rect">
              <a:avLst/>
            </a:prstGeom>
          </p:spPr>
        </p:pic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4155926"/>
            <a:ext cx="691276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в/ф 9785-1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kern="3000" dirty="0">
                <a:solidFill>
                  <a:schemeClr val="accent6">
                    <a:lumMod val="75000"/>
                  </a:schemeClr>
                </a:solidFill>
              </a:rPr>
              <a:t>|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 в/ф 9627-5</a:t>
            </a:r>
            <a:r>
              <a:rPr lang="en-US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kern="3000" dirty="0">
                <a:solidFill>
                  <a:schemeClr val="accent6">
                    <a:lumMod val="75000"/>
                  </a:schemeClr>
                </a:solidFill>
              </a:rPr>
              <a:t>|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  в/ф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9785-2</a:t>
            </a:r>
          </a:p>
        </p:txBody>
      </p:sp>
    </p:spTree>
    <p:extLst>
      <p:ext uri="{BB962C8B-B14F-4D97-AF65-F5344CB8AC3E}">
        <p14:creationId xmlns:p14="http://schemas.microsoft.com/office/powerpoint/2010/main" xmlns="" val="5244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 результате сотрудничества Красноярского краевого краеведческого музея (история которого насчитывает 127 лет) и Красноярского Буддийского центра, одного из первых, основанных Ламой Оле Нидалом в России (1991 г.), фонды нашего музея пополняются ежегодно в Международный день музеев. </a:t>
            </a:r>
          </a:p>
          <a:p>
            <a:pPr algn="l"/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Это разные предметы, в том числе, буддийская танка (автор работ, художник – Николай Дудко), билет в монастырь Рамоче, Тибет, Лхаса. 2005 год, переданный Андреем Поломошновым, четки Ирины Гридинберг, 108 бусин, с двумя счетчиками, с доржде и колокольчиком, сделанные из кости яка; привезены ею из Тибета в 2005 году. Мандала, привезенная из Индии Татьяной Быченко в 2002 году; цаца, статуя Будды и многое другое.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Благодарим 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Красноярский Буддийский центр за дары музею</a:t>
            </a:r>
          </a:p>
        </p:txBody>
      </p:sp>
    </p:spTree>
    <p:extLst>
      <p:ext uri="{BB962C8B-B14F-4D97-AF65-F5344CB8AC3E}">
        <p14:creationId xmlns:p14="http://schemas.microsoft.com/office/powerpoint/2010/main" xmlns="" val="39020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411510"/>
            <a:ext cx="3960440" cy="43204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Самая ранняя запись о поступлении шести </a:t>
            </a:r>
            <a:r>
              <a:rPr lang="ru-RU" sz="2800" kern="3000" dirty="0" smtClean="0">
                <a:solidFill>
                  <a:schemeClr val="accent6">
                    <a:lumMod val="75000"/>
                  </a:schemeClr>
                </a:solidFill>
              </a:rPr>
              <a:t>свитков молитв разных </a:t>
            </a:r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размеров </a:t>
            </a:r>
          </a:p>
          <a:p>
            <a:pPr algn="l"/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от В. В. Птицына датируется </a:t>
            </a:r>
            <a:endParaRPr lang="ru-RU" sz="2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2800" kern="30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до 1892 года»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901" y="1378954"/>
            <a:ext cx="3892279" cy="238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0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В аттрибуции нам помогали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l"/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800" kern="3000" dirty="0">
                <a:solidFill>
                  <a:schemeClr val="accent6">
                    <a:lumMod val="75000"/>
                  </a:schemeClr>
                </a:solidFill>
              </a:rPr>
              <a:t>Доржиев Тарба Доржиевич</a:t>
            </a:r>
          </a:p>
          <a:p>
            <a:pPr algn="l"/>
            <a:r>
              <a:rPr lang="ru-RU" sz="1800" kern="3000" dirty="0" smtClean="0">
                <a:solidFill>
                  <a:schemeClr val="accent6">
                    <a:lumMod val="75000"/>
                  </a:schemeClr>
                </a:solidFill>
              </a:rPr>
              <a:t>Михаил Григорьев</a:t>
            </a:r>
          </a:p>
          <a:p>
            <a:pPr algn="l"/>
            <a:r>
              <a:rPr lang="ru-RU" sz="1800" kern="3000" dirty="0" smtClean="0">
                <a:solidFill>
                  <a:schemeClr val="accent6">
                    <a:lumMod val="75000"/>
                  </a:schemeClr>
                </a:solidFill>
              </a:rPr>
              <a:t>Елена Леонтьева</a:t>
            </a:r>
            <a:r>
              <a:rPr lang="ru-RU" sz="1800" kern="3000" smtClean="0">
                <a:solidFill>
                  <a:schemeClr val="accent6">
                    <a:lumMod val="75000"/>
                  </a:schemeClr>
                </a:solidFill>
              </a:rPr>
              <a:t>, к.и.н.</a:t>
            </a:r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800" kern="3000" dirty="0" smtClean="0">
                <a:solidFill>
                  <a:schemeClr val="accent6">
                    <a:lumMod val="75000"/>
                  </a:schemeClr>
                </a:solidFill>
              </a:rPr>
              <a:t>Вячеслав Ермолин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934663" y="339502"/>
            <a:ext cx="3846675" cy="4464496"/>
            <a:chOff x="4644008" y="339502"/>
            <a:chExt cx="3040114" cy="3528392"/>
          </a:xfrm>
        </p:grpSpPr>
        <p:pic>
          <p:nvPicPr>
            <p:cNvPr id="6" name="Содержимое 3" descr="определение бурятских религиозных божеств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339502"/>
              <a:ext cx="1352931" cy="169723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44008" y="2442484"/>
              <a:ext cx="1352931" cy="142541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0064" y="2833110"/>
              <a:ext cx="1484058" cy="103478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2116" y="339502"/>
              <a:ext cx="1482006" cy="22322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195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3428992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7158" y="142858"/>
            <a:ext cx="3176332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800" dirty="0" err="1" smtClean="0"/>
              <a:t>Манива</a:t>
            </a:r>
            <a:r>
              <a:rPr lang="ru-RU" sz="1800" dirty="0" smtClean="0"/>
              <a:t> </a:t>
            </a:r>
            <a:r>
              <a:rPr lang="ru-RU" sz="1800" dirty="0" err="1" smtClean="0"/>
              <a:t>Шераб</a:t>
            </a:r>
            <a:r>
              <a:rPr lang="ru-RU" sz="1800" dirty="0" smtClean="0"/>
              <a:t> </a:t>
            </a:r>
            <a:r>
              <a:rPr lang="ru-RU" sz="1800" dirty="0" err="1" smtClean="0"/>
              <a:t>Гьялцен</a:t>
            </a:r>
            <a:r>
              <a:rPr lang="ru-RU" sz="1800" dirty="0" smtClean="0"/>
              <a:t> </a:t>
            </a:r>
            <a:r>
              <a:rPr lang="ru-RU" sz="1800" dirty="0" err="1" smtClean="0"/>
              <a:t>Ринпоче</a:t>
            </a:r>
            <a:r>
              <a:rPr lang="ru-RU" sz="1800" dirty="0" smtClean="0"/>
              <a:t> (в центре), г.р. 1950 — высокопочитаемый лама линии преемственности </a:t>
            </a:r>
            <a:r>
              <a:rPr lang="ru-RU" sz="1800" dirty="0" err="1" smtClean="0"/>
              <a:t>Кагью</a:t>
            </a:r>
            <a:r>
              <a:rPr lang="ru-RU" sz="1800" dirty="0" smtClean="0"/>
              <a:t>. </a:t>
            </a:r>
            <a:r>
              <a:rPr lang="ru-RU" sz="1800" dirty="0" err="1" smtClean="0"/>
              <a:t>Ринпоче</a:t>
            </a:r>
            <a:r>
              <a:rPr lang="ru-RU" sz="1800" dirty="0" smtClean="0"/>
              <a:t> руководит тысячами практикующих в своем монастыре </a:t>
            </a:r>
            <a:r>
              <a:rPr lang="ru-RU" sz="1800" dirty="0" err="1" smtClean="0"/>
              <a:t>Ньешанг</a:t>
            </a:r>
            <a:r>
              <a:rPr lang="ru-RU" sz="1800" dirty="0" smtClean="0"/>
              <a:t> в </a:t>
            </a:r>
            <a:r>
              <a:rPr lang="ru-RU" sz="1800" dirty="0" err="1" smtClean="0"/>
              <a:t>Сваямбунатхе</a:t>
            </a:r>
            <a:r>
              <a:rPr lang="ru-RU" sz="1800" dirty="0" smtClean="0"/>
              <a:t> </a:t>
            </a:r>
            <a:r>
              <a:rPr lang="ru-RU" sz="1800" dirty="0" err="1" smtClean="0"/>
              <a:t>в</a:t>
            </a:r>
            <a:r>
              <a:rPr lang="ru-RU" sz="1800" dirty="0" smtClean="0"/>
              <a:t> Непале. Цель визита в Красноярск летом 2017 г. – строительство Ступы Просветления.</a:t>
            </a:r>
          </a:p>
          <a:p>
            <a:pPr algn="l"/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 descr="IMG_7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857238"/>
            <a:ext cx="5357823" cy="35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95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3428992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4282" y="0"/>
            <a:ext cx="3357586" cy="45720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800" b="1" kern="3000" dirty="0" smtClean="0">
                <a:solidFill>
                  <a:schemeClr val="accent6">
                    <a:lumMod val="75000"/>
                  </a:schemeClr>
                </a:solidFill>
              </a:rPr>
              <a:t>Юлия Игоревна Елихина </a:t>
            </a:r>
            <a:r>
              <a:rPr lang="ru-RU" sz="1800" kern="3000" dirty="0" smtClean="0">
                <a:solidFill>
                  <a:schemeClr val="accent6">
                    <a:lumMod val="75000"/>
                  </a:schemeClr>
                </a:solidFill>
              </a:rPr>
              <a:t>– к.и.н., хранитель монгольской, тибетской и </a:t>
            </a:r>
            <a:r>
              <a:rPr lang="ru-RU" sz="1800" kern="3000" dirty="0" err="1" smtClean="0">
                <a:solidFill>
                  <a:schemeClr val="accent6">
                    <a:lumMod val="75000"/>
                  </a:schemeClr>
                </a:solidFill>
              </a:rPr>
              <a:t>хотанской</a:t>
            </a:r>
            <a:r>
              <a:rPr lang="ru-RU" sz="1800" kern="3000" dirty="0" smtClean="0">
                <a:solidFill>
                  <a:schemeClr val="accent6">
                    <a:lumMod val="75000"/>
                  </a:schemeClr>
                </a:solidFill>
              </a:rPr>
              <a:t> коллекции Государственного Эрмитажа, автор книг по буддийскому искусству;</a:t>
            </a:r>
          </a:p>
          <a:p>
            <a:pPr algn="l"/>
            <a:endParaRPr lang="ru-RU" sz="18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800" b="1" kern="3000" dirty="0" smtClean="0">
                <a:solidFill>
                  <a:schemeClr val="accent6">
                    <a:lumMod val="75000"/>
                  </a:schemeClr>
                </a:solidFill>
              </a:rPr>
              <a:t>Анатолий Михайлович Алексеев-Апраксин </a:t>
            </a:r>
            <a:r>
              <a:rPr lang="ru-RU" sz="1800" kern="3000" dirty="0" smtClean="0">
                <a:solidFill>
                  <a:schemeClr val="accent6">
                    <a:lumMod val="75000"/>
                  </a:schemeClr>
                </a:solidFill>
              </a:rPr>
              <a:t>– доктор </a:t>
            </a:r>
            <a:r>
              <a:rPr lang="ru-RU" sz="1800" kern="3000" dirty="0" err="1" smtClean="0">
                <a:solidFill>
                  <a:schemeClr val="accent6">
                    <a:lumMod val="75000"/>
                  </a:schemeClr>
                </a:solidFill>
              </a:rPr>
              <a:t>культурологии</a:t>
            </a:r>
            <a:r>
              <a:rPr lang="ru-RU" sz="1800" kern="3000" dirty="0" smtClean="0">
                <a:solidFill>
                  <a:schemeClr val="accent6">
                    <a:lumMod val="75000"/>
                  </a:schemeClr>
                </a:solidFill>
              </a:rPr>
              <a:t>, доцент Института философии Санкт-Петербургского государственного университета.</a:t>
            </a:r>
          </a:p>
        </p:txBody>
      </p:sp>
      <p:pic>
        <p:nvPicPr>
          <p:cNvPr id="5" name="Рисунок 4" descr="IMG_6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714362"/>
            <a:ext cx="5286412" cy="352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95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2" y="0"/>
            <a:ext cx="9139834" cy="514349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95536" y="411510"/>
            <a:ext cx="8424936" cy="14967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spc="100" dirty="0" smtClean="0">
                <a:solidFill>
                  <a:schemeClr val="accent6">
                    <a:lumMod val="75000"/>
                  </a:schemeClr>
                </a:solidFill>
              </a:rPr>
              <a:t>СПАСИБО </a:t>
            </a:r>
          </a:p>
          <a:p>
            <a:pPr algn="l"/>
            <a:r>
              <a:rPr lang="ru-RU" sz="3000" spc="100" dirty="0" smtClean="0">
                <a:solidFill>
                  <a:schemeClr val="accent6">
                    <a:lumMod val="75000"/>
                  </a:schemeClr>
                </a:solidFill>
              </a:rPr>
              <a:t>ЗА ВНИМАНИЕ!</a:t>
            </a:r>
            <a:endParaRPr lang="ru-RU" sz="3000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4155926"/>
            <a:ext cx="8136904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Красноярский краевой краеведческий музей</a:t>
            </a:r>
          </a:p>
          <a:p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при участии и содействии Красноярского Буддийского центра</a:t>
            </a:r>
          </a:p>
          <a:p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Красноярск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октябрь 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2016</a:t>
            </a:r>
            <a:endParaRPr lang="ru" sz="1000" dirty="0">
              <a:solidFill>
                <a:schemeClr val="accent6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9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651718"/>
          </a:xfrm>
        </p:spPr>
        <p:txBody>
          <a:bodyPr anchor="t" anchorCtr="0">
            <a:noAutofit/>
          </a:bodyPr>
          <a:lstStyle/>
          <a:p>
            <a:r>
              <a:rPr lang="ru-RU" sz="2800" kern="3000" dirty="0" smtClean="0">
                <a:solidFill>
                  <a:schemeClr val="accent6">
                    <a:lumMod val="75000"/>
                  </a:schemeClr>
                </a:solidFill>
              </a:rPr>
              <a:t>Свитки </a:t>
            </a:r>
            <a:r>
              <a:rPr lang="ru-RU" sz="2800" kern="3000" dirty="0">
                <a:solidFill>
                  <a:schemeClr val="accent6">
                    <a:lumMod val="75000"/>
                  </a:schemeClr>
                </a:solidFill>
              </a:rPr>
              <a:t>молитв </a:t>
            </a:r>
            <a:r>
              <a:rPr lang="ru-RU" sz="2800" kern="30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800" kern="30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2800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59582"/>
            <a:ext cx="5150362" cy="3433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2"/>
          <a:stretch/>
        </p:blipFill>
        <p:spPr>
          <a:xfrm>
            <a:off x="4354935" y="2427734"/>
            <a:ext cx="4539354" cy="236640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1540" y="3507854"/>
            <a:ext cx="8316924" cy="12241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о/ф 9646 Б-92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Ошурков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Василий Александрович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1868-1914)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уроженец Забайкальской области из дворян, штабс-капитан (в 1880 г. вышел в отставку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), краевед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, публицист, редактор газеты «Восточное обозрение» и «Сибирского сборника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», исследователь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Саянского хребта (1902).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Летом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1902 г., он во второй раз, по поручению и на средства Красноярского подотдела ВСО ИРГО совершил поездку в Туву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Поступление от  Ошуркова В. А.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411510"/>
            <a:ext cx="6912768" cy="43204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Это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чашки жертвенные буддийские из агальматолита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Э 1504/1). В нижней части поддона чаши имеется надпись тушью «Красноярский Подъотдел И.Р.Г.О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.».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Ошурков В. А.</a:t>
            </a:r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 descr="IMG_042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6710" y="173614"/>
            <a:ext cx="3734757" cy="37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8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Евгений Фёдорович Августус 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4 декабря 1874 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 ?) 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офицер Русской Императорской Армии, участник англо-бурской войны на стороне буров.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Вернувшись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в Россию, зачислен в 192-й Ваврский пехотный резервный полк, в 1901 г. получил чин поручика. Участвовал в Русско-японской войне, после которой продолжал службу в Сибири, в 30-м Сибирском стрелковом полку. </a:t>
            </a:r>
            <a:endParaRPr lang="ru-RU" sz="1400" kern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400" kern="30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Участвовал 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400" kern="3000" dirty="0" smtClean="0">
                <a:solidFill>
                  <a:schemeClr val="accent6">
                    <a:lumMod val="75000"/>
                  </a:schemeClr>
                </a:solidFill>
              </a:rPr>
              <a:t>1908–1909</a:t>
            </a:r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 гг. в разведывательной миссии в Монголии, дневник которой опубликовал в 1914 г. («С разведчиками 30-го полка по Урянхайскому краю и Монголии»).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11510"/>
            <a:ext cx="4032448" cy="4320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Поступ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ление 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от  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Августуса 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Е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. Ф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565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69168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411510"/>
            <a:ext cx="6912768" cy="43204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kern="3000" dirty="0">
                <a:solidFill>
                  <a:schemeClr val="accent6">
                    <a:lumMod val="75000"/>
                  </a:schemeClr>
                </a:solidFill>
              </a:rPr>
              <a:t>В 1910 г. фонды музея пополнились предметами (Э 1540, 1543/1-4), привезенными Е. Августусом из Тувы (Усинский округ и Урянхайский край) и Монголии (Дюрберты, р. Парын, система Убса). Особый интерес представляют: молитвенник буддийский в обложке из бересты размером 4,4. х 5,6 см., свиток - лента с молитвой (200 х 1,3 см).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16200000">
            <a:off x="-1170383" y="2247714"/>
            <a:ext cx="4032448" cy="648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Августус 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Е</a:t>
            </a:r>
            <a:r>
              <a:rPr lang="ru-RU" sz="4000" kern="3000" dirty="0" smtClean="0">
                <a:solidFill>
                  <a:schemeClr val="accent6">
                    <a:lumMod val="75000"/>
                  </a:schemeClr>
                </a:solidFill>
              </a:rPr>
              <a:t>. Ф</a:t>
            </a:r>
            <a:r>
              <a:rPr lang="ru-RU" sz="4000" kern="30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627" y="214296"/>
            <a:ext cx="2195492" cy="32935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208" y="306705"/>
            <a:ext cx="2088000" cy="31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1234903"/>
            <a:ext cx="1913407" cy="12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3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Другая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1117</Words>
  <Application>Microsoft Office PowerPoint</Application>
  <PresentationFormat>Экран (16:9)</PresentationFormat>
  <Paragraphs>167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Свитки молитв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Буддийская коллекция в собрании Красноярского краевого краеведческого музея: история комплектования</dc:title>
  <dc:creator>orehova</dc:creator>
  <cp:lastModifiedBy>orehova</cp:lastModifiedBy>
  <cp:revision>210</cp:revision>
  <dcterms:created xsi:type="dcterms:W3CDTF">2016-10-04T02:00:08Z</dcterms:created>
  <dcterms:modified xsi:type="dcterms:W3CDTF">2018-05-25T08:50:57Z</dcterms:modified>
</cp:coreProperties>
</file>