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5"/>
  </p:notesMasterIdLst>
  <p:sldIdLst>
    <p:sldId id="256" r:id="rId2"/>
    <p:sldId id="361" r:id="rId3"/>
    <p:sldId id="379" r:id="rId4"/>
    <p:sldId id="295" r:id="rId5"/>
    <p:sldId id="309" r:id="rId6"/>
    <p:sldId id="288" r:id="rId7"/>
    <p:sldId id="312" r:id="rId8"/>
    <p:sldId id="314" r:id="rId9"/>
    <p:sldId id="315" r:id="rId10"/>
    <p:sldId id="316" r:id="rId11"/>
    <p:sldId id="380" r:id="rId12"/>
    <p:sldId id="305" r:id="rId13"/>
    <p:sldId id="291" r:id="rId14"/>
    <p:sldId id="286" r:id="rId15"/>
    <p:sldId id="289" r:id="rId16"/>
    <p:sldId id="290" r:id="rId17"/>
    <p:sldId id="292" r:id="rId18"/>
    <p:sldId id="328" r:id="rId19"/>
    <p:sldId id="307" r:id="rId20"/>
    <p:sldId id="313" r:id="rId21"/>
    <p:sldId id="308" r:id="rId22"/>
    <p:sldId id="349" r:id="rId23"/>
    <p:sldId id="322" r:id="rId24"/>
    <p:sldId id="296" r:id="rId25"/>
    <p:sldId id="300" r:id="rId26"/>
    <p:sldId id="299" r:id="rId27"/>
    <p:sldId id="301" r:id="rId28"/>
    <p:sldId id="354" r:id="rId29"/>
    <p:sldId id="285" r:id="rId30"/>
    <p:sldId id="302" r:id="rId31"/>
    <p:sldId id="317" r:id="rId32"/>
    <p:sldId id="310" r:id="rId33"/>
    <p:sldId id="350" r:id="rId34"/>
    <p:sldId id="293" r:id="rId35"/>
    <p:sldId id="357" r:id="rId36"/>
    <p:sldId id="304" r:id="rId37"/>
    <p:sldId id="358" r:id="rId38"/>
    <p:sldId id="359" r:id="rId39"/>
    <p:sldId id="360" r:id="rId40"/>
    <p:sldId id="275" r:id="rId41"/>
    <p:sldId id="383" r:id="rId42"/>
    <p:sldId id="321" r:id="rId43"/>
    <p:sldId id="298" r:id="rId44"/>
    <p:sldId id="294" r:id="rId45"/>
    <p:sldId id="324" r:id="rId46"/>
    <p:sldId id="356" r:id="rId47"/>
    <p:sldId id="311" r:id="rId48"/>
    <p:sldId id="351" r:id="rId49"/>
    <p:sldId id="287" r:id="rId50"/>
    <p:sldId id="382" r:id="rId51"/>
    <p:sldId id="306" r:id="rId52"/>
    <p:sldId id="297" r:id="rId53"/>
    <p:sldId id="325" r:id="rId54"/>
    <p:sldId id="326" r:id="rId55"/>
    <p:sldId id="320" r:id="rId56"/>
    <p:sldId id="327" r:id="rId57"/>
    <p:sldId id="366" r:id="rId58"/>
    <p:sldId id="318" r:id="rId59"/>
    <p:sldId id="319" r:id="rId60"/>
    <p:sldId id="352" r:id="rId61"/>
    <p:sldId id="329" r:id="rId62"/>
    <p:sldId id="330" r:id="rId63"/>
    <p:sldId id="331" r:id="rId64"/>
    <p:sldId id="363" r:id="rId65"/>
    <p:sldId id="332" r:id="rId66"/>
    <p:sldId id="334" r:id="rId67"/>
    <p:sldId id="335" r:id="rId68"/>
    <p:sldId id="336" r:id="rId69"/>
    <p:sldId id="337" r:id="rId70"/>
    <p:sldId id="394" r:id="rId71"/>
    <p:sldId id="397" r:id="rId72"/>
    <p:sldId id="395" r:id="rId73"/>
    <p:sldId id="367" r:id="rId74"/>
    <p:sldId id="393" r:id="rId75"/>
    <p:sldId id="392" r:id="rId76"/>
    <p:sldId id="396" r:id="rId77"/>
    <p:sldId id="399" r:id="rId78"/>
    <p:sldId id="402" r:id="rId79"/>
    <p:sldId id="381" r:id="rId80"/>
    <p:sldId id="338" r:id="rId81"/>
    <p:sldId id="339" r:id="rId82"/>
    <p:sldId id="365" r:id="rId83"/>
    <p:sldId id="303" r:id="rId84"/>
    <p:sldId id="333" r:id="rId85"/>
    <p:sldId id="364" r:id="rId86"/>
    <p:sldId id="347" r:id="rId87"/>
    <p:sldId id="340" r:id="rId88"/>
    <p:sldId id="341" r:id="rId89"/>
    <p:sldId id="342" r:id="rId90"/>
    <p:sldId id="343" r:id="rId91"/>
    <p:sldId id="344" r:id="rId92"/>
    <p:sldId id="348" r:id="rId93"/>
    <p:sldId id="346" r:id="rId94"/>
    <p:sldId id="378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76" r:id="rId104"/>
    <p:sldId id="377" r:id="rId105"/>
    <p:sldId id="391" r:id="rId106"/>
    <p:sldId id="384" r:id="rId107"/>
    <p:sldId id="385" r:id="rId108"/>
    <p:sldId id="386" r:id="rId109"/>
    <p:sldId id="387" r:id="rId110"/>
    <p:sldId id="388" r:id="rId111"/>
    <p:sldId id="389" r:id="rId112"/>
    <p:sldId id="390" r:id="rId113"/>
    <p:sldId id="403" r:id="rId114"/>
  </p:sldIdLst>
  <p:sldSz cx="12192000" cy="6858000"/>
  <p:notesSz cx="6858000" cy="9144000"/>
  <p:photoAlbum showCaptions="1" layout="2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8234" autoAdjust="0"/>
    <p:restoredTop sz="86864" autoAdjust="0"/>
  </p:normalViewPr>
  <p:slideViewPr>
    <p:cSldViewPr snapToGrid="0">
      <p:cViewPr>
        <p:scale>
          <a:sx n="100" d="100"/>
          <a:sy n="100" d="100"/>
        </p:scale>
        <p:origin x="-720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6DEDB-F8FE-447C-BFD5-7FC5D04194E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43324-D9A3-480E-AE16-C92070575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722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830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3162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Подарок Монгольского правительства Ансамблю народной песни и танцев Красноярска на 40-летие образования Монгольской республики. (1961г., материал дерево, высота 18 см.)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9920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4468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Материал бронза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6704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Передана по акту №53 от 28 ноября 1960 г.</a:t>
            </a:r>
          </a:p>
          <a:p>
            <a:r>
              <a:rPr lang="ru-RU" dirty="0" smtClean="0"/>
              <a:t>Опись Японских вещей получив 1 сентября 1960 г. от Соколова Моисея Михайловича, проживающего по адресу: г. Красноярск, ул. Спартаковцев 71-1, определены зам. Отдела Востока О. Глухаревым сотрудником государственного музея восточной культуры.</a:t>
            </a:r>
          </a:p>
          <a:p>
            <a:r>
              <a:rPr lang="ru-RU" dirty="0" smtClean="0"/>
              <a:t>Бодхисатва Мудрости </a:t>
            </a:r>
            <a:r>
              <a:rPr lang="ru-RU" dirty="0" err="1" smtClean="0"/>
              <a:t>Веньшу</a:t>
            </a:r>
            <a:r>
              <a:rPr lang="ru-RU" dirty="0" smtClean="0"/>
              <a:t> восседает на снежном льве. Бронза. Начало 19 века.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2473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2176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7776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783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6263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100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630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7846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101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9606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102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264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103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0475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104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164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 личной коллекции А. </a:t>
            </a:r>
            <a:r>
              <a:rPr lang="ru-RU" dirty="0" err="1" smtClean="0"/>
              <a:t>Шпинева</a:t>
            </a:r>
            <a:r>
              <a:rPr lang="ru-RU" dirty="0" smtClean="0"/>
              <a:t>, Красноярск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387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846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196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872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2103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015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Материал медь, высота 28 см. Поступила в музей 24 марта 1959 г. Нашли на дне р. Енисей на острове Отдыха, житель города Красноярска Стороженко Федор Григорьевич, проживавший по адресу о. Отдыха дом 42.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43324-D9A3-480E-AE16-C9207057562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530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345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51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160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52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811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092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558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288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484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760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850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3BFB-5B88-4122-B7C3-57625C254D9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DE2D-9C39-427E-902C-36FBD8400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5273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Буддийская коллекция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 собрании Красноярского краевого краеведческого музея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13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о_ф 3722 Будда Шакьямуни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о_ф 3722 Будда Шакьямуни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3722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Шакьямуни</a:t>
            </a:r>
            <a:r>
              <a:rPr lang="ru-RU" sz="2400" dirty="0" smtClean="0"/>
              <a:t>. Китай, 18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6234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939800" y="457200"/>
            <a:ext cx="4445000" cy="5956300"/>
            <a:chOff x="939800" y="457200"/>
            <a:chExt cx="4445000" cy="5956300"/>
          </a:xfrm>
        </p:grpSpPr>
        <p:pic>
          <p:nvPicPr>
            <p:cNvPr id="3" name="Рисунок 2" descr="оф 7760-646 (3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00" y="457200"/>
              <a:ext cx="44450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39800" y="6070600"/>
              <a:ext cx="44450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757988" y="457200"/>
            <a:ext cx="4541837" cy="5956300"/>
            <a:chOff x="6757988" y="457200"/>
            <a:chExt cx="4541837" cy="5956300"/>
          </a:xfrm>
        </p:grpSpPr>
        <p:pic>
          <p:nvPicPr>
            <p:cNvPr id="6" name="Рисунок 5" descr="оф 7760-646 (4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988" y="457200"/>
              <a:ext cx="4541837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757988" y="6070600"/>
              <a:ext cx="45418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7760-646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Словарь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2938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666875" y="685800"/>
            <a:ext cx="8858250" cy="5867400"/>
            <a:chOff x="1666875" y="685800"/>
            <a:chExt cx="8858250" cy="5867400"/>
          </a:xfrm>
        </p:grpSpPr>
        <p:pic>
          <p:nvPicPr>
            <p:cNvPr id="3" name="Рисунок 2" descr="оф 7760-646 (8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875" y="685800"/>
              <a:ext cx="8858250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666875" y="6210300"/>
              <a:ext cx="88582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7760-646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Словарь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073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812925" y="685800"/>
            <a:ext cx="8564563" cy="5867400"/>
            <a:chOff x="1812925" y="685800"/>
            <a:chExt cx="8564563" cy="5867400"/>
          </a:xfrm>
        </p:grpSpPr>
        <p:pic>
          <p:nvPicPr>
            <p:cNvPr id="3" name="Рисунок 2" descr="оф 7760-646 (9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925" y="685800"/>
              <a:ext cx="8564563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812925" y="6210300"/>
              <a:ext cx="85645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7760-646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Словарь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9427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773238" y="685800"/>
            <a:ext cx="8645525" cy="5867400"/>
            <a:chOff x="1773238" y="685800"/>
            <a:chExt cx="8645525" cy="5867400"/>
          </a:xfrm>
        </p:grpSpPr>
        <p:pic>
          <p:nvPicPr>
            <p:cNvPr id="3" name="Рисунок 2" descr="оф 7760-646 (10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38" y="685800"/>
              <a:ext cx="8645525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773238" y="6210300"/>
              <a:ext cx="86455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7760-646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Словарь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1876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866900" y="685800"/>
            <a:ext cx="8458200" cy="5867400"/>
            <a:chOff x="1866900" y="685800"/>
            <a:chExt cx="8458200" cy="5867400"/>
          </a:xfrm>
        </p:grpSpPr>
        <p:pic>
          <p:nvPicPr>
            <p:cNvPr id="3" name="Рисунок 2" descr="оф 7760-646 (11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900" y="685800"/>
              <a:ext cx="8458200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866900" y="6210300"/>
              <a:ext cx="8458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7760-646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Словарь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7484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076189" y="274638"/>
            <a:ext cx="8039622" cy="5803433"/>
            <a:chOff x="785786" y="1714488"/>
            <a:chExt cx="6398524" cy="4618800"/>
          </a:xfrm>
        </p:grpSpPr>
        <p:pic>
          <p:nvPicPr>
            <p:cNvPr id="3" name="Содержимое 3" descr="Данзан Норбоев (Ганжирва Геген) (1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41785" y="1714488"/>
              <a:ext cx="3142525" cy="4618800"/>
            </a:xfrm>
            <a:prstGeom prst="rect">
              <a:avLst/>
            </a:prstGeom>
          </p:spPr>
        </p:pic>
        <p:pic>
          <p:nvPicPr>
            <p:cNvPr id="4" name="Содержимое 5" descr="Данзан Норбоев (Ганжирва Геген) (3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1714831"/>
              <a:ext cx="3071834" cy="4618115"/>
            </a:xfrm>
            <a:prstGeom prst="rect">
              <a:avLst/>
            </a:prstGeom>
          </p:spPr>
        </p:pic>
      </p:grpSp>
      <p:sp>
        <p:nvSpPr>
          <p:cNvPr id="6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ККМ Э 1652-6(1)</a:t>
            </a:r>
            <a:r>
              <a:rPr lang="en-US" sz="2400" dirty="0"/>
              <a:t> | </a:t>
            </a:r>
            <a:r>
              <a:rPr lang="ru-RU" sz="2400" dirty="0" err="1"/>
              <a:t>Данзан</a:t>
            </a:r>
            <a:r>
              <a:rPr lang="ru-RU" sz="2400" dirty="0"/>
              <a:t> </a:t>
            </a:r>
            <a:r>
              <a:rPr lang="ru-RU" sz="2400" dirty="0" err="1"/>
              <a:t>Норбоев</a:t>
            </a:r>
            <a:r>
              <a:rPr lang="ru-RU" sz="2400" dirty="0"/>
              <a:t> </a:t>
            </a:r>
            <a:r>
              <a:rPr lang="ru-RU" sz="2400" dirty="0" err="1"/>
              <a:t>Ганжарва</a:t>
            </a:r>
            <a:r>
              <a:rPr lang="ru-RU" sz="2400" dirty="0"/>
              <a:t> </a:t>
            </a:r>
            <a:r>
              <a:rPr lang="ru-RU" sz="2400" dirty="0" err="1"/>
              <a:t>Геген</a:t>
            </a:r>
            <a:r>
              <a:rPr lang="ru-RU" sz="2400" dirty="0"/>
              <a:t> </a:t>
            </a:r>
            <a:r>
              <a:rPr lang="ru-RU" sz="2400" dirty="0" err="1"/>
              <a:t>Цуголсьский</a:t>
            </a:r>
            <a:r>
              <a:rPr lang="ru-RU" sz="2400" dirty="0"/>
              <a:t> дацан  </a:t>
            </a:r>
          </a:p>
        </p:txBody>
      </p:sp>
    </p:spTree>
    <p:extLst>
      <p:ext uri="{BB962C8B-B14F-4D97-AF65-F5344CB8AC3E}">
        <p14:creationId xmlns="" xmlns:p14="http://schemas.microsoft.com/office/powerpoint/2010/main" val="31248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652-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0757" y="200752"/>
            <a:ext cx="4210486" cy="5968119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/>
              <a:t>ККМ Э 1652-6(2)</a:t>
            </a:r>
            <a:r>
              <a:rPr lang="en-US" sz="2400" dirty="0"/>
              <a:t> | </a:t>
            </a:r>
            <a:r>
              <a:rPr lang="ru-RU" sz="2400" dirty="0"/>
              <a:t>Лама </a:t>
            </a:r>
            <a:r>
              <a:rPr lang="ru-RU" sz="2400" dirty="0" err="1"/>
              <a:t>Анинского</a:t>
            </a:r>
            <a:r>
              <a:rPr lang="ru-RU" sz="2400" dirty="0"/>
              <a:t> дацана</a:t>
            </a:r>
          </a:p>
        </p:txBody>
      </p:sp>
    </p:spTree>
    <p:extLst>
      <p:ext uri="{BB962C8B-B14F-4D97-AF65-F5344CB8AC3E}">
        <p14:creationId xmlns="" xmlns:p14="http://schemas.microsoft.com/office/powerpoint/2010/main" val="21489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52-6 (2) -оборо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2612" y="149246"/>
            <a:ext cx="4246777" cy="6081696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1738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652-6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8898" y="209653"/>
            <a:ext cx="4454204" cy="5968419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/>
              <a:t>ККМ Э 1652 -6(3)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err="1"/>
              <a:t>Хамбо</a:t>
            </a:r>
            <a:r>
              <a:rPr lang="ru-RU" sz="2400" dirty="0"/>
              <a:t> лама </a:t>
            </a:r>
            <a:r>
              <a:rPr lang="ru-RU" sz="2400" dirty="0" err="1"/>
              <a:t>Дампил</a:t>
            </a:r>
            <a:r>
              <a:rPr lang="ru-RU" sz="2400" dirty="0"/>
              <a:t> Гомбоев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2758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652-6(4) - Далай Лама X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0632" y="235480"/>
            <a:ext cx="3870737" cy="5843392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/>
              <a:t>ККМ Э 1652/6 (4)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err="1" smtClean="0"/>
              <a:t>Далай</a:t>
            </a:r>
            <a:r>
              <a:rPr lang="ru-RU" sz="2400" dirty="0" smtClean="0"/>
              <a:t> Лама </a:t>
            </a:r>
            <a:r>
              <a:rPr lang="en-US" sz="2400" dirty="0" smtClean="0"/>
              <a:t>XIII </a:t>
            </a:r>
            <a:r>
              <a:rPr lang="ru-RU" sz="2400" dirty="0" smtClean="0"/>
              <a:t> 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4774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19" t="14176" r="21859" b="24351"/>
          <a:stretch/>
        </p:blipFill>
        <p:spPr>
          <a:xfrm>
            <a:off x="3792596" y="159767"/>
            <a:ext cx="4606809" cy="5865645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3731-3 </a:t>
            </a:r>
            <a:r>
              <a:rPr lang="en-US" sz="2400" dirty="0"/>
              <a:t>| </a:t>
            </a:r>
            <a:r>
              <a:rPr lang="ru-RU" sz="2400" dirty="0" smtClean="0"/>
              <a:t>Будда Шакьямуни. Япония, 19-нач. 20 вв.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326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323751" y="287921"/>
            <a:ext cx="7544498" cy="5873354"/>
            <a:chOff x="857224" y="1321307"/>
            <a:chExt cx="6289757" cy="4896544"/>
          </a:xfrm>
        </p:grpSpPr>
        <p:pic>
          <p:nvPicPr>
            <p:cNvPr id="3" name="Содержимое 3" descr="1652-6 (5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24" y="1321307"/>
              <a:ext cx="3199424" cy="4896544"/>
            </a:xfrm>
            <a:prstGeom prst="rect">
              <a:avLst/>
            </a:prstGeom>
          </p:spPr>
        </p:pic>
        <p:pic>
          <p:nvPicPr>
            <p:cNvPr id="4" name="Содержимое 3" descr="1652-6 (5) оборот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5598" y="1321579"/>
              <a:ext cx="2781383" cy="4896000"/>
            </a:xfrm>
            <a:prstGeom prst="rect">
              <a:avLst/>
            </a:prstGeom>
          </p:spPr>
        </p:pic>
      </p:grpSp>
      <p:sp>
        <p:nvSpPr>
          <p:cNvPr id="6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ККМ Э 1652/6 (5)</a:t>
            </a:r>
            <a:r>
              <a:rPr lang="en-US" sz="2400" dirty="0"/>
              <a:t> | </a:t>
            </a:r>
            <a:r>
              <a:rPr lang="ru-RU" sz="2400" dirty="0" err="1"/>
              <a:t>Жамсо</a:t>
            </a:r>
            <a:r>
              <a:rPr lang="ru-RU" sz="2400" dirty="0"/>
              <a:t> </a:t>
            </a:r>
            <a:r>
              <a:rPr lang="ru-RU" sz="2400" dirty="0" err="1"/>
              <a:t>Гэбшэ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445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629316" y="471587"/>
            <a:ext cx="8933368" cy="5570571"/>
            <a:chOff x="2023755" y="426463"/>
            <a:chExt cx="8933368" cy="5570571"/>
          </a:xfrm>
        </p:grpSpPr>
        <p:pic>
          <p:nvPicPr>
            <p:cNvPr id="3" name="Содержимое 3" descr="Джаяса геген (2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3755" y="426463"/>
              <a:ext cx="4392422" cy="5539660"/>
            </a:xfrm>
            <a:prstGeom prst="rect">
              <a:avLst/>
            </a:prstGeom>
          </p:spPr>
        </p:pic>
        <p:pic>
          <p:nvPicPr>
            <p:cNvPr id="4" name="Содержимое 3" descr="Джаяса геген (1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165" y="456634"/>
              <a:ext cx="4394958" cy="5540400"/>
            </a:xfrm>
            <a:prstGeom prst="rect">
              <a:avLst/>
            </a:prstGeom>
          </p:spPr>
        </p:pic>
      </p:grpSp>
      <p:sp>
        <p:nvSpPr>
          <p:cNvPr id="7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/>
              <a:t>ККМ э 1652/7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err="1"/>
              <a:t>Гунтон</a:t>
            </a:r>
            <a:r>
              <a:rPr lang="ru-RU" sz="2400" dirty="0"/>
              <a:t> </a:t>
            </a:r>
            <a:r>
              <a:rPr lang="ru-RU" sz="2400" dirty="0" err="1"/>
              <a:t>гэгэн</a:t>
            </a:r>
            <a:r>
              <a:rPr lang="ru-RU" sz="2400" dirty="0"/>
              <a:t> </a:t>
            </a:r>
            <a:r>
              <a:rPr lang="ru-RU" sz="2400" dirty="0" err="1" smtClean="0"/>
              <a:t>Хэженгын</a:t>
            </a:r>
            <a:r>
              <a:rPr lang="ru-RU" sz="2400" dirty="0" smtClean="0"/>
              <a:t> </a:t>
            </a:r>
            <a:r>
              <a:rPr lang="ru-RU" sz="2400" dirty="0" err="1" smtClean="0"/>
              <a:t>Дасанда</a:t>
            </a:r>
            <a:r>
              <a:rPr lang="ru-RU" sz="2400" dirty="0" smtClean="0"/>
              <a:t> 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4380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076084" y="212499"/>
            <a:ext cx="8039833" cy="5986800"/>
            <a:chOff x="2217927" y="320079"/>
            <a:chExt cx="8039833" cy="5986800"/>
          </a:xfrm>
        </p:grpSpPr>
        <p:pic>
          <p:nvPicPr>
            <p:cNvPr id="3" name="Содержимое 3" descr="Сандаловый Будда (2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24922" y="320079"/>
              <a:ext cx="3832838" cy="5986800"/>
            </a:xfrm>
            <a:prstGeom prst="rect">
              <a:avLst/>
            </a:prstGeom>
          </p:spPr>
        </p:pic>
        <p:pic>
          <p:nvPicPr>
            <p:cNvPr id="4" name="Рисунок 3" descr="Сандаловый Будда (1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7927" y="320560"/>
              <a:ext cx="3881106" cy="5985839"/>
            </a:xfrm>
            <a:prstGeom prst="rect">
              <a:avLst/>
            </a:prstGeom>
          </p:spPr>
        </p:pic>
      </p:grpSp>
      <p:sp>
        <p:nvSpPr>
          <p:cNvPr id="7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/>
              <a:t>Сандаловый Будда</a:t>
            </a:r>
          </a:p>
        </p:txBody>
      </p:sp>
    </p:spTree>
    <p:extLst>
      <p:ext uri="{BB962C8B-B14F-4D97-AF65-F5344CB8AC3E}">
        <p14:creationId xmlns="" xmlns:p14="http://schemas.microsoft.com/office/powerpoint/2010/main" val="35869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525" y="695325"/>
            <a:ext cx="98012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Над презентацией работали</a:t>
            </a:r>
            <a:r>
              <a:rPr lang="ru-RU" sz="3200" smtClean="0"/>
              <a:t>: </a:t>
            </a:r>
          </a:p>
          <a:p>
            <a:pPr algn="ctr"/>
            <a:endParaRPr lang="ru-RU" sz="3200" dirty="0" smtClean="0"/>
          </a:p>
          <a:p>
            <a:r>
              <a:rPr lang="ru-RU" sz="3200" dirty="0" smtClean="0"/>
              <a:t>Орехова Наталья Алексеевна – ст.научный сотрудник Красноярского краевого краеведческого музея;</a:t>
            </a:r>
          </a:p>
          <a:p>
            <a:r>
              <a:rPr lang="ru-RU" sz="3200" dirty="0" smtClean="0"/>
              <a:t> </a:t>
            </a:r>
          </a:p>
          <a:p>
            <a:r>
              <a:rPr lang="ru-RU" sz="3200" dirty="0" err="1" smtClean="0"/>
              <a:t>Гридинберг</a:t>
            </a:r>
            <a:r>
              <a:rPr lang="ru-RU" sz="3200" dirty="0" smtClean="0"/>
              <a:t> Ирина Николаевна – вице-президент Красноярского буддийского центра;</a:t>
            </a:r>
          </a:p>
          <a:p>
            <a:endParaRPr lang="ru-RU" sz="3200" dirty="0" smtClean="0"/>
          </a:p>
          <a:p>
            <a:r>
              <a:rPr lang="ru-RU" sz="3200" dirty="0" err="1" smtClean="0"/>
              <a:t>Лапардина</a:t>
            </a:r>
            <a:r>
              <a:rPr lang="ru-RU" sz="3200" dirty="0" smtClean="0"/>
              <a:t> Ирина Владимировна – дизайнер, член Красноярского буддийского центра.</a:t>
            </a:r>
            <a:endParaRPr lang="ru-RU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 12943_1 Будда Амитабха. Лотос характерен для китайских мастеров. Подарок Красноярского БЦ.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 12943_1 Будда Амитабха. Лотос характерен для китайских мастеров. Подарок Красноярского БЦ.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230942"/>
            <a:ext cx="12192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</a:t>
            </a:r>
            <a:r>
              <a:rPr lang="ru-RU" sz="2000" dirty="0" smtClean="0"/>
              <a:t>12943-1 М 2888 </a:t>
            </a:r>
            <a:r>
              <a:rPr lang="en-US" sz="2000" dirty="0"/>
              <a:t>| </a:t>
            </a:r>
            <a:r>
              <a:rPr lang="ru-RU" sz="2000" dirty="0" smtClean="0"/>
              <a:t>Будда </a:t>
            </a:r>
            <a:r>
              <a:rPr lang="ru-RU" sz="2000" dirty="0" err="1" smtClean="0"/>
              <a:t>Амитабха</a:t>
            </a:r>
            <a:r>
              <a:rPr lang="ru-RU" sz="2000" dirty="0" smtClean="0"/>
              <a:t>. Китай, 20 в.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45350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054100" y="457200"/>
            <a:ext cx="4214813" cy="5956300"/>
            <a:chOff x="1054100" y="457200"/>
            <a:chExt cx="4214813" cy="5956300"/>
          </a:xfrm>
        </p:grpSpPr>
        <p:pic>
          <p:nvPicPr>
            <p:cNvPr id="3" name="Рисунок 2" descr="о_ф3489_2М_1186 Будда Амитабха Монголия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0" y="457200"/>
              <a:ext cx="4214813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54100" y="6070600"/>
              <a:ext cx="42148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748466" y="457200"/>
            <a:ext cx="4560887" cy="5956300"/>
            <a:chOff x="6748463" y="457200"/>
            <a:chExt cx="4560887" cy="5956300"/>
          </a:xfrm>
        </p:grpSpPr>
        <p:pic>
          <p:nvPicPr>
            <p:cNvPr id="7" name="Рисунок 6" descr="о_ф3489_2М_1186 Будда Амитабха Монголия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463" y="457200"/>
              <a:ext cx="4560887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748463" y="6070600"/>
              <a:ext cx="45608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3489-2 М 1186 </a:t>
            </a:r>
            <a:r>
              <a:rPr lang="en-US" sz="2400" dirty="0"/>
              <a:t>| </a:t>
            </a:r>
            <a:r>
              <a:rPr lang="ru-RU" sz="2400" dirty="0" smtClean="0"/>
              <a:t>Будда Амитабха. Монголия, </a:t>
            </a:r>
            <a:r>
              <a:rPr lang="ru-RU" sz="24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42380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3-27М_1313 Будда Амитаюс Монголия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043740" y="457200"/>
            <a:ext cx="3971925" cy="5956300"/>
            <a:chOff x="7043738" y="457200"/>
            <a:chExt cx="3971925" cy="5956300"/>
          </a:xfrm>
        </p:grpSpPr>
        <p:pic>
          <p:nvPicPr>
            <p:cNvPr id="7" name="Рисунок 6" descr="3-27М_1313 Будда Амитаюс Монголия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3738" y="457200"/>
              <a:ext cx="3971925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043738" y="6070600"/>
              <a:ext cx="3971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3-27 М 1313 </a:t>
            </a:r>
            <a:r>
              <a:rPr lang="en-US" sz="2400" dirty="0"/>
              <a:t>| </a:t>
            </a:r>
            <a:r>
              <a:rPr lang="ru-RU" sz="2400" dirty="0" smtClean="0"/>
              <a:t>Будда Амитаюс. Китай, 17-18 вв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726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М_1925 Будда Амитаюс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М_1925 Будда Амитаюс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3611 М 1925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Амитаюс</a:t>
            </a:r>
            <a:r>
              <a:rPr lang="ru-RU" sz="2400" dirty="0" smtClean="0"/>
              <a:t> . Китай, 17-18 вв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067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352551" y="457200"/>
            <a:ext cx="3619500" cy="5956300"/>
            <a:chOff x="1352550" y="457200"/>
            <a:chExt cx="3619500" cy="5956300"/>
          </a:xfrm>
        </p:grpSpPr>
        <p:pic>
          <p:nvPicPr>
            <p:cNvPr id="3" name="Рисунок 2" descr="о_ф 8688 М_34 Будда Амитаюс Китай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550" y="457200"/>
              <a:ext cx="36195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352550" y="6070600"/>
              <a:ext cx="36195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_ф 8688 М_34 Будда Амитаюс Китай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8688 М 34 </a:t>
            </a:r>
            <a:r>
              <a:rPr lang="en-US" sz="2400" dirty="0"/>
              <a:t>| </a:t>
            </a:r>
            <a:r>
              <a:rPr lang="ru-RU" sz="2400" dirty="0" smtClean="0"/>
              <a:t>Будда Амитаюс. Монголия, </a:t>
            </a:r>
            <a:r>
              <a:rPr lang="ru-RU" sz="24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30315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_ф3883_95 Будда Амитаюс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_ф3883_95 Будда Амитаюс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3883-95 М 1923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Амитаюс</a:t>
            </a:r>
            <a:r>
              <a:rPr lang="ru-RU" sz="2400" dirty="0" smtClean="0"/>
              <a:t>. Монголия,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0210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03376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 3731_38 Будда. Амитаюс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4127851" y="457200"/>
            <a:ext cx="3733800" cy="5956300"/>
            <a:chOff x="7162800" y="457200"/>
            <a:chExt cx="3733800" cy="5956300"/>
          </a:xfrm>
        </p:grpSpPr>
        <p:pic>
          <p:nvPicPr>
            <p:cNvPr id="6" name="Рисунок 5" descr="оф 3731_38 Будда. Амитаюс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8" name="Группа 7"/>
          <p:cNvGrpSpPr>
            <a:grpSpLocks noGrp="1" noUngrp="1" noChangeAspect="1"/>
          </p:cNvGrpSpPr>
          <p:nvPr/>
        </p:nvGrpSpPr>
        <p:grpSpPr>
          <a:xfrm>
            <a:off x="7963105" y="457200"/>
            <a:ext cx="3938587" cy="5956300"/>
            <a:chOff x="1192213" y="457200"/>
            <a:chExt cx="3938587" cy="5956300"/>
          </a:xfrm>
        </p:grpSpPr>
        <p:pic>
          <p:nvPicPr>
            <p:cNvPr id="9" name="Рисунок 8" descr="оф 3731_38 Будда. Амитаюс_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13" y="457200"/>
              <a:ext cx="3938587" cy="56007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192213" y="6070600"/>
              <a:ext cx="39385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1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3731</a:t>
            </a:r>
            <a:r>
              <a:rPr lang="en-US" sz="2400" dirty="0" smtClean="0"/>
              <a:t>-</a:t>
            </a:r>
            <a:r>
              <a:rPr lang="ru-RU" sz="2400" dirty="0" smtClean="0"/>
              <a:t>38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Амитаюс</a:t>
            </a:r>
            <a:r>
              <a:rPr lang="ru-RU" sz="2400" dirty="0" smtClean="0"/>
              <a:t>. Китай, 17-18 вв.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8087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1658_1 Будда Амитаюс Тибет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1658_1 Будда Амитаюс Тибет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Э 1658-1 М 1924</a:t>
            </a:r>
            <a:r>
              <a:rPr lang="en-US" sz="2400" dirty="0" smtClean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Амитаюс</a:t>
            </a:r>
            <a:r>
              <a:rPr lang="ru-RU" sz="2400" dirty="0" smtClean="0"/>
              <a:t>. Непал, </a:t>
            </a:r>
            <a:r>
              <a:rPr lang="ru-RU" sz="2400" dirty="0" smtClean="0"/>
              <a:t> </a:t>
            </a:r>
            <a:r>
              <a:rPr lang="ru-RU" sz="2400" dirty="0" err="1" smtClean="0"/>
              <a:t>нач</a:t>
            </a:r>
            <a:r>
              <a:rPr lang="ru-RU" sz="2400" dirty="0" smtClean="0"/>
              <a:t>. </a:t>
            </a:r>
            <a:r>
              <a:rPr lang="ru-RU" sz="2400" dirty="0" smtClean="0"/>
              <a:t>20</a:t>
            </a:r>
            <a:r>
              <a:rPr lang="ru-RU" sz="2400" dirty="0" smtClean="0"/>
              <a:t> </a:t>
            </a:r>
            <a:r>
              <a:rPr lang="ru-RU" sz="2400" dirty="0"/>
              <a:t>в.</a:t>
            </a:r>
          </a:p>
        </p:txBody>
      </p:sp>
    </p:spTree>
    <p:extLst>
      <p:ext uri="{BB962C8B-B14F-4D97-AF65-F5344CB8AC3E}">
        <p14:creationId xmlns="" xmlns:p14="http://schemas.microsoft.com/office/powerpoint/2010/main" val="29772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Будды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Будда Амитаюс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Будда Амитаюс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Будда </a:t>
            </a:r>
            <a:r>
              <a:rPr lang="ru-RU" sz="2400" dirty="0" err="1" smtClean="0"/>
              <a:t>Амитаюс</a:t>
            </a:r>
            <a:r>
              <a:rPr lang="ru-RU" sz="2400" dirty="0" smtClean="0"/>
              <a:t>. Польша, конец 19- </a:t>
            </a:r>
            <a:r>
              <a:rPr lang="ru-RU" sz="2400" dirty="0" err="1" smtClean="0"/>
              <a:t>нач</a:t>
            </a:r>
            <a:r>
              <a:rPr lang="ru-RU" sz="2400" dirty="0" smtClean="0"/>
              <a:t>. 20 вв.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1975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3731_13 Фу,Лу,Шоц, сан-синь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3731_10 Будда Амитабха,Китай,19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3731</a:t>
            </a:r>
            <a:r>
              <a:rPr lang="en-US" sz="2400" dirty="0" smtClean="0"/>
              <a:t>-</a:t>
            </a:r>
            <a:r>
              <a:rPr lang="ru-RU" sz="2400" dirty="0" smtClean="0"/>
              <a:t>10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/>
              <a:t>Амитабха. </a:t>
            </a:r>
            <a:r>
              <a:rPr lang="ru-RU" sz="2400" dirty="0" smtClean="0"/>
              <a:t>Китай, </a:t>
            </a:r>
            <a:r>
              <a:rPr lang="ru-RU" sz="2400" dirty="0" smtClean="0"/>
              <a:t>17-18 вв</a:t>
            </a:r>
            <a:r>
              <a:rPr lang="ru-RU" sz="2400" dirty="0" smtClean="0"/>
              <a:t>.</a:t>
            </a:r>
          </a:p>
          <a:p>
            <a:pPr marL="0" indent="0" algn="ctr"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6511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Ученики Будды Шакьямуни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979613" y="685800"/>
            <a:ext cx="8231187" cy="5867400"/>
            <a:chOff x="1979613" y="685800"/>
            <a:chExt cx="8231187" cy="5867400"/>
          </a:xfrm>
        </p:grpSpPr>
        <p:pic>
          <p:nvPicPr>
            <p:cNvPr id="6" name="Рисунок 5" descr="о_ф 3731_33Шарипутра_ ученик Будды Шакьямуни Китай 19 в.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13" y="685800"/>
              <a:ext cx="8231187" cy="54864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979613" y="6210300"/>
              <a:ext cx="82311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3731-33 </a:t>
            </a:r>
            <a:r>
              <a:rPr lang="en-US" sz="2400" dirty="0"/>
              <a:t>| </a:t>
            </a:r>
            <a:r>
              <a:rPr lang="ru-RU" sz="2400" dirty="0" smtClean="0"/>
              <a:t>Шарипутра – ученик </a:t>
            </a:r>
            <a:r>
              <a:rPr lang="ru-RU" sz="2400" dirty="0"/>
              <a:t>Будды </a:t>
            </a:r>
            <a:r>
              <a:rPr lang="ru-RU" sz="2400" dirty="0" smtClean="0"/>
              <a:t>Шакьямуни. Китай, </a:t>
            </a:r>
            <a:r>
              <a:rPr lang="ru-RU" sz="24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36208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 3731_35 Статуя ученика Будды Шарипутра с Мудрой просьбы дать наставления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 3731_35 Статуя ученика Будды Шарипутра с Мудрой просьбы дать наставления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1" y="6230942"/>
            <a:ext cx="12192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</a:t>
            </a:r>
            <a:r>
              <a:rPr lang="ru-RU" sz="2000" dirty="0" smtClean="0"/>
              <a:t>3731-35 М 1927 </a:t>
            </a:r>
            <a:r>
              <a:rPr lang="en-US" sz="2000" dirty="0"/>
              <a:t>| </a:t>
            </a:r>
            <a:r>
              <a:rPr lang="ru-RU" sz="2000" dirty="0" smtClean="0"/>
              <a:t>Статуя </a:t>
            </a:r>
            <a:r>
              <a:rPr lang="ru-RU" sz="2000" dirty="0"/>
              <a:t>ученика </a:t>
            </a:r>
            <a:r>
              <a:rPr lang="ru-RU" sz="2000" dirty="0" smtClean="0"/>
              <a:t>Будды, Шарипутра </a:t>
            </a:r>
            <a:r>
              <a:rPr lang="ru-RU" sz="2000" dirty="0"/>
              <a:t>с Мудрой просьбы дать </a:t>
            </a:r>
            <a:r>
              <a:rPr lang="ru-RU" sz="2000" dirty="0" smtClean="0"/>
              <a:t>наставления. Китай, 17-18 вв.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7753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 9646М-394 Ученик Будды Шакьямуни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 9646М-394 Ученик Будды Шакьямуни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9646-71 М 394 </a:t>
            </a:r>
            <a:r>
              <a:rPr lang="en-US" sz="2400" dirty="0"/>
              <a:t>| </a:t>
            </a:r>
            <a:r>
              <a:rPr lang="ru-RU" sz="2400" dirty="0" smtClean="0"/>
              <a:t>Маудгальяяна. Китай, 19 в.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2969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361951" y="457200"/>
            <a:ext cx="5600700" cy="5956300"/>
            <a:chOff x="361950" y="457200"/>
            <a:chExt cx="5600700" cy="5956300"/>
          </a:xfrm>
        </p:grpSpPr>
        <p:pic>
          <p:nvPicPr>
            <p:cNvPr id="3" name="Рисунок 2" descr="оф 4487 М – 1189  Ученик Будды Шакьямуни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29351" y="457200"/>
            <a:ext cx="5600700" cy="5956300"/>
            <a:chOff x="6229350" y="457200"/>
            <a:chExt cx="5600700" cy="5956300"/>
          </a:xfrm>
        </p:grpSpPr>
        <p:pic>
          <p:nvPicPr>
            <p:cNvPr id="7" name="Рисунок 6" descr="оф 4487 М – 1189  Ученик Будды Шакьямуни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/>
              <a:t>4487 </a:t>
            </a:r>
            <a:r>
              <a:rPr lang="ru-RU" sz="2400" dirty="0" smtClean="0"/>
              <a:t>М 1189 </a:t>
            </a:r>
            <a:r>
              <a:rPr lang="en-US" sz="2400" dirty="0"/>
              <a:t>| </a:t>
            </a:r>
            <a:r>
              <a:rPr lang="ru-RU" sz="2400" dirty="0" smtClean="0"/>
              <a:t>Ученик </a:t>
            </a:r>
            <a:r>
              <a:rPr lang="ru-RU" sz="2400" dirty="0"/>
              <a:t>Будды </a:t>
            </a:r>
            <a:r>
              <a:rPr lang="ru-RU" sz="2400" dirty="0" err="1" smtClean="0"/>
              <a:t>Шакьямуни</a:t>
            </a:r>
            <a:r>
              <a:rPr lang="ru-RU" sz="2400" dirty="0" smtClean="0"/>
              <a:t>. Китай,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0412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 9646М-395 Маудгальяяна с чашей Патра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 9646М-395 Маудгальяяна с чашей Патра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9646 М 395 </a:t>
            </a:r>
            <a:r>
              <a:rPr lang="en-US" sz="2400" dirty="0"/>
              <a:t>| </a:t>
            </a:r>
            <a:r>
              <a:rPr lang="ru-RU" sz="2400" dirty="0" err="1" smtClean="0"/>
              <a:t>Гуань-инь</a:t>
            </a:r>
            <a:r>
              <a:rPr lang="ru-RU" sz="2400" dirty="0" smtClean="0"/>
              <a:t>. </a:t>
            </a:r>
            <a:r>
              <a:rPr lang="ru-RU" sz="2400" dirty="0"/>
              <a:t>Китай, 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19465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Ученик первого </a:t>
            </a:r>
            <a:br>
              <a:rPr lang="ru-RU" dirty="0" smtClean="0"/>
            </a:br>
            <a:r>
              <a:rPr lang="ru-RU" dirty="0" smtClean="0"/>
              <a:t>Далай-ламы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361951" y="457200"/>
            <a:ext cx="5600700" cy="5956300"/>
            <a:chOff x="361950" y="457200"/>
            <a:chExt cx="5600700" cy="5956300"/>
          </a:xfrm>
        </p:grpSpPr>
        <p:pic>
          <p:nvPicPr>
            <p:cNvPr id="3" name="Рисунок 2" descr="3_46Э92-2 Лама Цзонкапа Монголия,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29351" y="457200"/>
            <a:ext cx="5600700" cy="5956300"/>
            <a:chOff x="6229350" y="457200"/>
            <a:chExt cx="5600700" cy="5956300"/>
          </a:xfrm>
        </p:grpSpPr>
        <p:pic>
          <p:nvPicPr>
            <p:cNvPr id="7" name="Рисунок 6" descr="3_46Э92-2 Лама Цзонкапа Монголия,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3 46Э92-2 </a:t>
            </a:r>
            <a:r>
              <a:rPr lang="en-US" sz="2400" dirty="0"/>
              <a:t>| </a:t>
            </a:r>
            <a:r>
              <a:rPr lang="ru-RU" sz="2400" dirty="0" smtClean="0"/>
              <a:t>Лама Цзонкапа. </a:t>
            </a:r>
            <a:r>
              <a:rPr lang="ru-RU" sz="2400" dirty="0" smtClean="0"/>
              <a:t>Китай</a:t>
            </a:r>
            <a:r>
              <a:rPr lang="ru-RU" sz="2400" dirty="0" smtClean="0"/>
              <a:t>, </a:t>
            </a:r>
            <a:r>
              <a:rPr lang="ru-RU" sz="24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208675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оф1658_1 Будда Амитаюс Тибет 19 в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6090" y="3441341"/>
            <a:ext cx="2396033" cy="2160000"/>
          </a:xfrm>
          <a:prstGeom prst="rect">
            <a:avLst/>
          </a:prstGeom>
        </p:spPr>
      </p:pic>
      <p:pic>
        <p:nvPicPr>
          <p:cNvPr id="7" name="Содержимое 3" descr="оф1658_1 Будда Амитаюс Тибет 19 в.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4106" y="759600"/>
            <a:ext cx="1680000" cy="2520000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5907640"/>
            <a:ext cx="4627224" cy="869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Круглая форма лотоса характерна для китайских статуэток</a:t>
            </a:r>
            <a:endParaRPr lang="ru-RU" sz="24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548046" y="5907639"/>
            <a:ext cx="6082300" cy="869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У тибетских, монгольских  статуэток форма лотоса овальная или «треугольная»</a:t>
            </a:r>
            <a:endParaRPr lang="ru-RU" sz="2400" dirty="0"/>
          </a:p>
        </p:txBody>
      </p:sp>
      <p:grpSp>
        <p:nvGrpSpPr>
          <p:cNvPr id="11" name="Группа 10"/>
          <p:cNvGrpSpPr>
            <a:grpSpLocks noGrp="1" noUngrp="1" noChangeAspect="1"/>
          </p:cNvGrpSpPr>
          <p:nvPr/>
        </p:nvGrpSpPr>
        <p:grpSpPr>
          <a:xfrm>
            <a:off x="1271548" y="759599"/>
            <a:ext cx="3249671" cy="5184000"/>
            <a:chOff x="1295400" y="457200"/>
            <a:chExt cx="3733800" cy="5956300"/>
          </a:xfrm>
        </p:grpSpPr>
        <p:pic>
          <p:nvPicPr>
            <p:cNvPr id="12" name="Рисунок 11" descr="оф 12943_1 Будда Амитабха. Лотос характерен для китайских мастеров. Подарок Красноярского БЦ.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10000"/>
            </a:bodyPr>
            <a:lstStyle/>
            <a:p>
              <a:pPr algn="ctr"/>
              <a:endParaRPr lang="ru-RU" sz="1800" dirty="0"/>
            </a:p>
          </p:txBody>
        </p:sp>
      </p:grpSp>
      <p:pic>
        <p:nvPicPr>
          <p:cNvPr id="14" name="Содержимое 3" descr="М_1925 Будда Амитаюс 19 в.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2216" y="3441341"/>
            <a:ext cx="2396033" cy="2160000"/>
          </a:xfrm>
          <a:prstGeom prst="rect">
            <a:avLst/>
          </a:prstGeom>
        </p:spPr>
      </p:pic>
      <p:grpSp>
        <p:nvGrpSpPr>
          <p:cNvPr id="18" name="Группа 17"/>
          <p:cNvGrpSpPr>
            <a:grpSpLocks noGrp="1" noUngrp="1" noChangeAspect="1"/>
          </p:cNvGrpSpPr>
          <p:nvPr/>
        </p:nvGrpSpPr>
        <p:grpSpPr>
          <a:xfrm>
            <a:off x="9079687" y="759600"/>
            <a:ext cx="1681091" cy="2681741"/>
            <a:chOff x="1295400" y="457200"/>
            <a:chExt cx="3733800" cy="5956300"/>
          </a:xfrm>
        </p:grpSpPr>
        <p:pic>
          <p:nvPicPr>
            <p:cNvPr id="19" name="Рисунок 18" descr="М_1925 Будда Амитаюс 19 в."/>
            <p:cNvPicPr>
              <a:picLocks noRot="1" noChangeAspect="1" noMove="1" noResize="1"/>
            </p:cNvPicPr>
            <p:nvPr isPhoto="1"/>
          </p:nvPicPr>
          <p:blipFill>
            <a:blip r:embed="rId7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endParaRPr lang="ru-RU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700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104900" y="457200"/>
            <a:ext cx="4113213" cy="5956300"/>
            <a:chOff x="1104900" y="457200"/>
            <a:chExt cx="4113213" cy="5956300"/>
          </a:xfrm>
        </p:grpSpPr>
        <p:pic>
          <p:nvPicPr>
            <p:cNvPr id="3" name="Рисунок 2" descr="оф 8302 М-1922 Лама Цонхава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00" y="457200"/>
              <a:ext cx="4113213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104900" y="6070600"/>
              <a:ext cx="41132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 8302 М-1922 Лама Цонхава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8302-1 М 1922 </a:t>
            </a:r>
            <a:r>
              <a:rPr lang="en-US" sz="2400" dirty="0"/>
              <a:t>| </a:t>
            </a:r>
            <a:r>
              <a:rPr lang="ru-RU" sz="2400" dirty="0" smtClean="0"/>
              <a:t>Лама </a:t>
            </a:r>
            <a:r>
              <a:rPr lang="ru-RU" sz="2400" dirty="0" err="1" smtClean="0"/>
              <a:t>Цонкапа</a:t>
            </a:r>
            <a:r>
              <a:rPr lang="ru-RU" sz="2400" dirty="0" smtClean="0"/>
              <a:t>. </a:t>
            </a:r>
            <a:r>
              <a:rPr lang="ru-RU" sz="2400" dirty="0" smtClean="0"/>
              <a:t>Тибет, 17 </a:t>
            </a:r>
            <a:r>
              <a:rPr lang="ru-RU" sz="2400" dirty="0"/>
              <a:t>в.</a:t>
            </a:r>
          </a:p>
        </p:txBody>
      </p:sp>
    </p:spTree>
    <p:extLst>
      <p:ext uri="{BB962C8B-B14F-4D97-AF65-F5344CB8AC3E}">
        <p14:creationId xmlns="" xmlns:p14="http://schemas.microsoft.com/office/powerpoint/2010/main" val="8808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о_ф 3722 Цзонхава Монголия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о_ф 3722 Цзонхава Монголия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3722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Цзонхава. </a:t>
            </a:r>
            <a:r>
              <a:rPr lang="ru-RU" sz="2400" dirty="0" smtClean="0"/>
              <a:t>Китай</a:t>
            </a:r>
            <a:r>
              <a:rPr lang="ru-RU" sz="2400" dirty="0" smtClean="0"/>
              <a:t>, </a:t>
            </a:r>
            <a:r>
              <a:rPr lang="ru-RU" sz="24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14815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6321Ученик первого Далай-ламы Цзонхава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6321Ученик первого Далай-ламы Цзонхава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230942"/>
            <a:ext cx="12192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</a:t>
            </a:r>
            <a:r>
              <a:rPr lang="ru-RU" sz="2000" dirty="0" smtClean="0"/>
              <a:t>6321-1 М 1190 </a:t>
            </a:r>
            <a:r>
              <a:rPr lang="en-US" sz="2000" dirty="0"/>
              <a:t>| </a:t>
            </a:r>
            <a:r>
              <a:rPr lang="ru-RU" sz="2000" dirty="0" smtClean="0"/>
              <a:t>Ученик Далай-ламы, Лама </a:t>
            </a:r>
            <a:r>
              <a:rPr lang="ru-RU" sz="2000" dirty="0" err="1" smtClean="0"/>
              <a:t>Цзонхава</a:t>
            </a:r>
            <a:r>
              <a:rPr lang="ru-RU" sz="2000" dirty="0" smtClean="0"/>
              <a:t>. Китай, </a:t>
            </a:r>
            <a:r>
              <a:rPr lang="ru-RU" sz="20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27177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Защитные Будда-формы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42940" y="345690"/>
            <a:ext cx="5038725" cy="5956300"/>
            <a:chOff x="642938" y="457200"/>
            <a:chExt cx="5038725" cy="5956300"/>
          </a:xfrm>
        </p:grpSpPr>
        <p:pic>
          <p:nvPicPr>
            <p:cNvPr id="3" name="Рисунок 2" descr="оф 1460_4 М_1202 Махакала шестирукий Монголия 19 в.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38" y="457200"/>
              <a:ext cx="5038725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42938" y="6070600"/>
              <a:ext cx="50387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510340" y="345690"/>
            <a:ext cx="5038725" cy="5956300"/>
            <a:chOff x="6510338" y="457200"/>
            <a:chExt cx="5038725" cy="5956300"/>
          </a:xfrm>
        </p:grpSpPr>
        <p:pic>
          <p:nvPicPr>
            <p:cNvPr id="7" name="Рисунок 6" descr="оф 1460_4 М_1202 Махакала шестирукий Монголия 19 в.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338" y="457200"/>
              <a:ext cx="5038725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510338" y="6070600"/>
              <a:ext cx="50387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5941016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/>
              <a:t>Э 1460-4 </a:t>
            </a:r>
            <a:r>
              <a:rPr lang="ru-RU" sz="2000" dirty="0" smtClean="0"/>
              <a:t>переинвентаризирован </a:t>
            </a:r>
            <a:r>
              <a:rPr lang="ru-RU" sz="2000" dirty="0"/>
              <a:t>под </a:t>
            </a:r>
            <a:r>
              <a:rPr lang="ru-RU" sz="2000" dirty="0" smtClean="0"/>
              <a:t>номером оф 10146-180 </a:t>
            </a:r>
            <a:r>
              <a:rPr lang="ru-RU" sz="2000" dirty="0"/>
              <a:t>М </a:t>
            </a:r>
            <a:r>
              <a:rPr lang="ru-RU" sz="2000" dirty="0" smtClean="0"/>
              <a:t>1202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marL="457200" lvl="1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/>
              <a:t>Шестирукий </a:t>
            </a:r>
            <a:r>
              <a:rPr lang="ru-RU" sz="2000" dirty="0"/>
              <a:t>Махакала </a:t>
            </a:r>
            <a:r>
              <a:rPr lang="en-US" sz="2000" dirty="0" smtClean="0"/>
              <a:t>[</a:t>
            </a:r>
            <a:r>
              <a:rPr lang="ru-RU" sz="2000" dirty="0"/>
              <a:t>синий</a:t>
            </a:r>
            <a:r>
              <a:rPr lang="en-US" sz="2000" dirty="0" smtClean="0"/>
              <a:t>]</a:t>
            </a:r>
            <a:r>
              <a:rPr lang="ru-RU" sz="2000" dirty="0" smtClean="0"/>
              <a:t>. Монголия, </a:t>
            </a:r>
            <a:r>
              <a:rPr lang="ru-RU" sz="20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211335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40" y="308332"/>
            <a:ext cx="5191125" cy="5841286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1000"/>
              </a:spcBef>
              <a:buNone/>
            </a:pPr>
            <a:r>
              <a:rPr lang="ru-RU" dirty="0" smtClean="0"/>
              <a:t>о/</a:t>
            </a:r>
            <a:r>
              <a:rPr lang="ru-RU" dirty="0" err="1" smtClean="0"/>
              <a:t>ф</a:t>
            </a:r>
            <a:r>
              <a:rPr lang="ru-RU" dirty="0" smtClean="0"/>
              <a:t> </a:t>
            </a:r>
            <a:r>
              <a:rPr lang="ru-RU" dirty="0" smtClean="0"/>
              <a:t>3478</a:t>
            </a:r>
            <a:r>
              <a:rPr lang="ru-RU" dirty="0"/>
              <a:t> </a:t>
            </a:r>
            <a:r>
              <a:rPr lang="en-US" dirty="0"/>
              <a:t>| </a:t>
            </a:r>
            <a:r>
              <a:rPr lang="ru-RU" sz="2400" dirty="0" smtClean="0"/>
              <a:t>Шестирукий Махакала</a:t>
            </a:r>
            <a:r>
              <a:rPr lang="ru-RU" dirty="0"/>
              <a:t> </a:t>
            </a:r>
            <a:r>
              <a:rPr lang="en-US" sz="2400" dirty="0" smtClean="0"/>
              <a:t>[</a:t>
            </a:r>
            <a:r>
              <a:rPr lang="ru-RU" sz="2400" dirty="0"/>
              <a:t>белый</a:t>
            </a:r>
            <a:r>
              <a:rPr lang="en-US" sz="2400" dirty="0" smtClean="0"/>
              <a:t>]</a:t>
            </a:r>
            <a:r>
              <a:rPr lang="ru-RU" sz="2400" dirty="0" smtClean="0"/>
              <a:t>. </a:t>
            </a:r>
            <a:r>
              <a:rPr lang="ru-RU" dirty="0" smtClean="0"/>
              <a:t>Монголия</a:t>
            </a:r>
            <a:r>
              <a:rPr lang="ru-RU" sz="2400" dirty="0" smtClean="0"/>
              <a:t>, 19 </a:t>
            </a:r>
            <a:r>
              <a:rPr lang="ru-RU" sz="2400" dirty="0" smtClean="0"/>
              <a:t>в.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361951" y="457200"/>
            <a:ext cx="5600700" cy="5956300"/>
            <a:chOff x="361950" y="457200"/>
            <a:chExt cx="5600700" cy="5956300"/>
          </a:xfrm>
        </p:grpSpPr>
        <p:pic>
          <p:nvPicPr>
            <p:cNvPr id="3" name="Рисунок 2" descr="оф 10146 М- 1922 Махакали (Палденлхамо – сиятельная богиня). Двурукая форма. Верхом на муле.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29351" y="457200"/>
            <a:ext cx="5600700" cy="5956300"/>
            <a:chOff x="6229350" y="457200"/>
            <a:chExt cx="5600700" cy="5956300"/>
          </a:xfrm>
        </p:grpSpPr>
        <p:pic>
          <p:nvPicPr>
            <p:cNvPr id="7" name="Рисунок 6" descr="оф 10146 М- 1922 Махакали_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230942"/>
            <a:ext cx="12192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</a:t>
            </a:r>
            <a:r>
              <a:rPr lang="ru-RU" sz="2000" dirty="0" smtClean="0"/>
              <a:t>10146 М 1922 </a:t>
            </a:r>
            <a:r>
              <a:rPr lang="en-US" sz="2000" dirty="0" smtClean="0"/>
              <a:t>| </a:t>
            </a:r>
            <a:r>
              <a:rPr lang="ru-RU" sz="2000" dirty="0" smtClean="0"/>
              <a:t>Махакали </a:t>
            </a:r>
            <a:r>
              <a:rPr lang="ru-RU" sz="2000" dirty="0"/>
              <a:t>(</a:t>
            </a:r>
            <a:r>
              <a:rPr lang="ru-RU" sz="2000" dirty="0" smtClean="0"/>
              <a:t>Палден Лхамо</a:t>
            </a:r>
            <a:r>
              <a:rPr lang="en-US" sz="2000" dirty="0" smtClean="0"/>
              <a:t> </a:t>
            </a:r>
            <a:r>
              <a:rPr lang="ru-RU" sz="2000" dirty="0"/>
              <a:t>в</a:t>
            </a:r>
            <a:r>
              <a:rPr lang="ru-RU" sz="2000" dirty="0" smtClean="0"/>
              <a:t>ерхом </a:t>
            </a:r>
            <a:r>
              <a:rPr lang="ru-RU" sz="2000" dirty="0"/>
              <a:t>на </a:t>
            </a:r>
            <a:r>
              <a:rPr lang="ru-RU" sz="2000" dirty="0" smtClean="0"/>
              <a:t>муле). </a:t>
            </a:r>
            <a:r>
              <a:rPr lang="ru-RU" sz="2000" dirty="0"/>
              <a:t>Двурукая форма</a:t>
            </a:r>
            <a:r>
              <a:rPr lang="ru-RU" sz="2000" dirty="0" smtClean="0"/>
              <a:t>. </a:t>
            </a:r>
            <a:r>
              <a:rPr lang="ru-RU" sz="2000" dirty="0" smtClean="0"/>
              <a:t>Китай</a:t>
            </a:r>
            <a:r>
              <a:rPr lang="ru-RU" sz="2000" dirty="0" smtClean="0"/>
              <a:t>, </a:t>
            </a:r>
            <a:r>
              <a:rPr lang="ru-RU" sz="2000" dirty="0" smtClean="0"/>
              <a:t>19 в.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7316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8" y="364419"/>
            <a:ext cx="5048249" cy="5680583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1000"/>
              </a:spcBef>
              <a:buNone/>
            </a:pPr>
            <a:r>
              <a:rPr lang="ru-RU" dirty="0" smtClean="0"/>
              <a:t>о/</a:t>
            </a:r>
            <a:r>
              <a:rPr lang="ru-RU" dirty="0" err="1" smtClean="0"/>
              <a:t>ф</a:t>
            </a:r>
            <a:r>
              <a:rPr lang="ru-RU" dirty="0" smtClean="0"/>
              <a:t> </a:t>
            </a:r>
            <a:r>
              <a:rPr lang="ru-RU" dirty="0" smtClean="0"/>
              <a:t>3883-105</a:t>
            </a:r>
            <a:r>
              <a:rPr lang="ru-RU" dirty="0"/>
              <a:t> </a:t>
            </a:r>
            <a:r>
              <a:rPr lang="en-US" dirty="0"/>
              <a:t>| </a:t>
            </a:r>
            <a:r>
              <a:rPr lang="ru-RU" sz="2400" dirty="0" err="1" smtClean="0"/>
              <a:t>Палден</a:t>
            </a:r>
            <a:r>
              <a:rPr lang="ru-RU" sz="2400" dirty="0" smtClean="0"/>
              <a:t> </a:t>
            </a:r>
            <a:r>
              <a:rPr lang="ru-RU" sz="2400" dirty="0" err="1" smtClean="0"/>
              <a:t>Лхамо</a:t>
            </a:r>
            <a:r>
              <a:rPr lang="ru-RU" sz="2400" dirty="0" smtClean="0"/>
              <a:t>. </a:t>
            </a:r>
            <a:r>
              <a:rPr lang="ru-RU" sz="2400" dirty="0" smtClean="0"/>
              <a:t>Монголия, 19 в.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86148" y="485779"/>
            <a:ext cx="10619704" cy="5514975"/>
            <a:chOff x="4573142" y="0"/>
            <a:chExt cx="9904387" cy="51435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142" y="0"/>
              <a:ext cx="4570858" cy="51435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471" y="0"/>
              <a:ext cx="4571058" cy="5143500"/>
            </a:xfrm>
            <a:prstGeom prst="rect">
              <a:avLst/>
            </a:prstGeom>
          </p:spPr>
        </p:pic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</a:t>
            </a:r>
            <a:r>
              <a:rPr lang="ru-RU" sz="2000" dirty="0" smtClean="0"/>
              <a:t>4021 М 1928</a:t>
            </a:r>
            <a:r>
              <a:rPr lang="en-US" sz="2000" dirty="0"/>
              <a:t> | </a:t>
            </a:r>
            <a:r>
              <a:rPr lang="ru-RU" sz="2000" dirty="0" smtClean="0"/>
              <a:t>Медицинский з</a:t>
            </a:r>
            <a:r>
              <a:rPr lang="ru-RU" sz="2000" dirty="0" smtClean="0"/>
              <a:t>ащитник . </a:t>
            </a:r>
            <a:r>
              <a:rPr lang="ru-RU" sz="2000" dirty="0" smtClean="0"/>
              <a:t>Монголия, </a:t>
            </a:r>
            <a:r>
              <a:rPr lang="ru-RU" sz="2000" dirty="0" smtClean="0"/>
              <a:t>19</a:t>
            </a:r>
            <a:r>
              <a:rPr lang="ru-RU" sz="2000" dirty="0" smtClean="0"/>
              <a:t> </a:t>
            </a:r>
            <a:r>
              <a:rPr lang="ru-RU" sz="2000" dirty="0" smtClean="0"/>
              <a:t>в.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72" y="495069"/>
            <a:ext cx="4964456" cy="5586832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Э-1460-5 </a:t>
            </a:r>
            <a:r>
              <a:rPr lang="ru-RU" sz="2400" dirty="0" err="1" smtClean="0"/>
              <a:t>Ямантака</a:t>
            </a:r>
            <a:r>
              <a:rPr lang="ru-RU" sz="2400" dirty="0" smtClean="0"/>
              <a:t>. </a:t>
            </a:r>
            <a:r>
              <a:rPr lang="ru-RU" sz="2400" dirty="0" smtClean="0"/>
              <a:t>Китай</a:t>
            </a:r>
            <a:r>
              <a:rPr lang="ru-RU" sz="2400" dirty="0" smtClean="0"/>
              <a:t>, 19- </a:t>
            </a:r>
            <a:r>
              <a:rPr lang="ru-RU" sz="2400" dirty="0" err="1" smtClean="0"/>
              <a:t>нач</a:t>
            </a:r>
            <a:r>
              <a:rPr lang="ru-RU" sz="2400" dirty="0" smtClean="0"/>
              <a:t>. 20 вв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171578" y="457200"/>
            <a:ext cx="3979863" cy="5956300"/>
            <a:chOff x="1171575" y="457200"/>
            <a:chExt cx="3979863" cy="5956300"/>
          </a:xfrm>
        </p:grpSpPr>
        <p:pic>
          <p:nvPicPr>
            <p:cNvPr id="3" name="Рисунок 2" descr="оф 3720 М-1305 Статуя. Будда Шакьямуни. Монголия,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575" y="457200"/>
              <a:ext cx="3979863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171575" y="6070600"/>
              <a:ext cx="39798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043741" y="457200"/>
            <a:ext cx="3970337" cy="5956300"/>
            <a:chOff x="7043738" y="457200"/>
            <a:chExt cx="3970337" cy="5956300"/>
          </a:xfrm>
        </p:grpSpPr>
        <p:pic>
          <p:nvPicPr>
            <p:cNvPr id="7" name="Рисунок 6" descr="оф 3720 М-1305 Статуя. Будда Шакьямуни. Монголия, 19 в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3738" y="457200"/>
              <a:ext cx="3970337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043738" y="6070600"/>
              <a:ext cx="39703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1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/>
              <a:t>3720 </a:t>
            </a:r>
            <a:r>
              <a:rPr lang="ru-RU" sz="2400" dirty="0" smtClean="0"/>
              <a:t>М 1305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Нагешварараджа</a:t>
            </a:r>
            <a:r>
              <a:rPr lang="ru-RU" sz="2400" dirty="0" smtClean="0"/>
              <a:t>. </a:t>
            </a:r>
            <a:r>
              <a:rPr lang="ru-RU" sz="2400" dirty="0" smtClean="0"/>
              <a:t>Китай, 18 </a:t>
            </a:r>
            <a:r>
              <a:rPr lang="ru-RU" sz="2400" dirty="0"/>
              <a:t>в.</a:t>
            </a:r>
          </a:p>
        </p:txBody>
      </p:sp>
    </p:spTree>
    <p:extLst>
      <p:ext uri="{BB962C8B-B14F-4D97-AF65-F5344CB8AC3E}">
        <p14:creationId xmlns="" xmlns:p14="http://schemas.microsoft.com/office/powerpoint/2010/main" val="11178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6" name="Рисунок 5" descr="Будда Мудрости Манджуши Монголия 19 в.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err="1" smtClean="0"/>
              <a:t>Гуань-инь</a:t>
            </a:r>
            <a:r>
              <a:rPr lang="ru-RU" sz="2400" dirty="0" smtClean="0"/>
              <a:t> верхом на драконе</a:t>
            </a:r>
            <a:r>
              <a:rPr lang="ru-RU" sz="2400" dirty="0" smtClean="0"/>
              <a:t>. Китай, 17-18 вв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991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58" b="6798"/>
          <a:stretch/>
        </p:blipFill>
        <p:spPr>
          <a:xfrm>
            <a:off x="3920493" y="211755"/>
            <a:ext cx="4351014" cy="5857200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6230942"/>
            <a:ext cx="12192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3731-37</a:t>
            </a:r>
            <a:r>
              <a:rPr lang="ru-RU" sz="2000" dirty="0" smtClean="0"/>
              <a:t> </a:t>
            </a:r>
            <a:r>
              <a:rPr lang="ru-RU" sz="2000" dirty="0" err="1" smtClean="0"/>
              <a:t>Манджушри</a:t>
            </a:r>
            <a:r>
              <a:rPr lang="ru-RU" sz="2000" dirty="0" smtClean="0"/>
              <a:t>. Китай, 17-18 вв.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5615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Бог ада, один из десяти богов</a:t>
            </a:r>
            <a:r>
              <a:rPr lang="ru-RU" sz="2400" dirty="0" smtClean="0"/>
              <a:t>. </a:t>
            </a:r>
            <a:r>
              <a:rPr lang="ru-RU" sz="2400" dirty="0" smtClean="0"/>
              <a:t>Китай</a:t>
            </a:r>
            <a:r>
              <a:rPr lang="ru-RU" sz="2400" dirty="0" smtClean="0"/>
              <a:t>, 18 </a:t>
            </a:r>
            <a:r>
              <a:rPr lang="ru-RU" sz="2400" dirty="0"/>
              <a:t>в.</a:t>
            </a:r>
          </a:p>
        </p:txBody>
      </p: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4267200" y="488906"/>
            <a:ext cx="3657600" cy="5867400"/>
            <a:chOff x="4267200" y="685800"/>
            <a:chExt cx="3657600" cy="5867400"/>
          </a:xfrm>
        </p:grpSpPr>
        <p:pic>
          <p:nvPicPr>
            <p:cNvPr id="6" name="Рисунок 5" descr="Махакала улыбающийся. Монголия, 19 в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685800"/>
              <a:ext cx="3657600" cy="54864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267200" y="6210300"/>
              <a:ext cx="3657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8401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046166" y="457200"/>
            <a:ext cx="4230687" cy="5956300"/>
            <a:chOff x="1046163" y="457200"/>
            <a:chExt cx="4230687" cy="5956300"/>
          </a:xfrm>
        </p:grpSpPr>
        <p:pic>
          <p:nvPicPr>
            <p:cNvPr id="3" name="Рисунок 2" descr="оф 3883_94 М – 1205 Э. 215-1 Фрагмент статуи. Голова Защитника с глазом мудрости во лбу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63" y="457200"/>
              <a:ext cx="4230687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46163" y="6070600"/>
              <a:ext cx="4230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808788" y="457200"/>
            <a:ext cx="4440237" cy="5956300"/>
            <a:chOff x="6808788" y="457200"/>
            <a:chExt cx="4440237" cy="5956300"/>
          </a:xfrm>
        </p:grpSpPr>
        <p:pic>
          <p:nvPicPr>
            <p:cNvPr id="7" name="Рисунок 6" descr="оф 3883_94 М – 1205 Э. 215-1 Фрагмент статуи. Голова Защитника с глазом мудрости во лбу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788" y="457200"/>
              <a:ext cx="4440237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808788" y="6070600"/>
              <a:ext cx="44402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6230942"/>
            <a:ext cx="12192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 smtClean="0"/>
              <a:t>о/</a:t>
            </a:r>
            <a:r>
              <a:rPr lang="ru-RU" sz="2000" dirty="0" err="1" smtClean="0"/>
              <a:t>ф</a:t>
            </a:r>
            <a:r>
              <a:rPr lang="ru-RU" sz="2000" dirty="0" smtClean="0"/>
              <a:t> </a:t>
            </a:r>
            <a:r>
              <a:rPr lang="ru-RU" sz="2000" dirty="0" smtClean="0"/>
              <a:t>3883</a:t>
            </a:r>
            <a:r>
              <a:rPr lang="en-US" sz="2000" dirty="0" smtClean="0"/>
              <a:t>-</a:t>
            </a:r>
            <a:r>
              <a:rPr lang="ru-RU" sz="2000" dirty="0" smtClean="0"/>
              <a:t>94 М</a:t>
            </a:r>
            <a:r>
              <a:rPr lang="en-US" sz="2000" dirty="0" smtClean="0"/>
              <a:t> </a:t>
            </a:r>
            <a:r>
              <a:rPr lang="ru-RU" sz="2000" dirty="0" smtClean="0"/>
              <a:t>1205 </a:t>
            </a:r>
            <a:r>
              <a:rPr lang="en-US" sz="2000" dirty="0" smtClean="0"/>
              <a:t>| </a:t>
            </a:r>
            <a:r>
              <a:rPr lang="ru-RU" sz="2000" dirty="0" smtClean="0"/>
              <a:t>Фрагмент </a:t>
            </a:r>
            <a:r>
              <a:rPr lang="ru-RU" sz="2000" dirty="0"/>
              <a:t>статуи. Голова Защитника с глазом мудрости во лбу</a:t>
            </a:r>
          </a:p>
        </p:txBody>
      </p:sp>
    </p:spTree>
    <p:extLst>
      <p:ext uri="{BB962C8B-B14F-4D97-AF65-F5344CB8AC3E}">
        <p14:creationId xmlns="" xmlns:p14="http://schemas.microsoft.com/office/powerpoint/2010/main" val="42324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390525" y="390525"/>
            <a:ext cx="5600700" cy="5956300"/>
            <a:chOff x="361950" y="457200"/>
            <a:chExt cx="5600700" cy="5956300"/>
          </a:xfrm>
        </p:grpSpPr>
        <p:pic>
          <p:nvPicPr>
            <p:cNvPr id="3" name="Рисунок 2" descr="оф 1791_2Часть большой статуи. Элемент орнамента в украшении голов Махакалы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10301" y="400050"/>
            <a:ext cx="5600700" cy="5956300"/>
            <a:chOff x="6229350" y="457200"/>
            <a:chExt cx="5600700" cy="5956300"/>
          </a:xfrm>
        </p:grpSpPr>
        <p:pic>
          <p:nvPicPr>
            <p:cNvPr id="7" name="Рисунок 6" descr="оф 1791_2Часть большой статуи. Элемент орнамента в украшении голов Махакалы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285751" y="6230942"/>
            <a:ext cx="116205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1791-2 </a:t>
            </a:r>
            <a:r>
              <a:rPr lang="en-US" sz="2400" dirty="0"/>
              <a:t>| </a:t>
            </a:r>
            <a:r>
              <a:rPr lang="ru-RU" sz="2400" dirty="0" smtClean="0"/>
              <a:t> </a:t>
            </a:r>
            <a:r>
              <a:rPr lang="ru-RU" sz="2400" dirty="0"/>
              <a:t>Элемент </a:t>
            </a:r>
            <a:r>
              <a:rPr lang="ru-RU" sz="2400" dirty="0" smtClean="0"/>
              <a:t>короны с изображением черепа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6235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Э 215-1 (1)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Корона </a:t>
            </a:r>
            <a:r>
              <a:rPr lang="ru-RU" sz="2400" dirty="0" err="1" smtClean="0"/>
              <a:t>Махакали</a:t>
            </a:r>
            <a:r>
              <a:rPr lang="ru-RU" sz="2400" dirty="0" smtClean="0"/>
              <a:t> </a:t>
            </a:r>
            <a:r>
              <a:rPr lang="ru-RU" sz="2400" dirty="0"/>
              <a:t>из 5 черепов</a:t>
            </a:r>
          </a:p>
        </p:txBody>
      </p: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981200" y="685800"/>
            <a:ext cx="8229600" cy="5867400"/>
            <a:chOff x="1981200" y="685800"/>
            <a:chExt cx="8229600" cy="5867400"/>
          </a:xfrm>
        </p:grpSpPr>
        <p:pic>
          <p:nvPicPr>
            <p:cNvPr id="6" name="Рисунок 5" descr="Э-215_1 (1)Украшение Махакалы из 5 черепов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685800"/>
              <a:ext cx="8229600" cy="54864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981200" y="6210300"/>
              <a:ext cx="8229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874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>
            <a:grpSpLocks noGrp="1" noUngrp="1" noChangeAspect="1"/>
          </p:cNvGrpSpPr>
          <p:nvPr/>
        </p:nvGrpSpPr>
        <p:grpSpPr>
          <a:xfrm>
            <a:off x="361950" y="457200"/>
            <a:ext cx="5600700" cy="5956300"/>
            <a:chOff x="361950" y="457200"/>
            <a:chExt cx="5600700" cy="5956300"/>
          </a:xfrm>
        </p:grpSpPr>
        <p:pic>
          <p:nvPicPr>
            <p:cNvPr id="7" name="Рисунок 6" descr="Цаца Палден Лхамо 3883-98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>
              <a:noAutofit/>
            </a:bodyPr>
            <a:lstStyle/>
            <a:p>
              <a:pPr marL="0" lvl="1" algn="ctr"/>
              <a:r>
                <a:rPr lang="ru-RU" dirty="0" smtClean="0"/>
                <a:t>о/</a:t>
              </a:r>
              <a:r>
                <a:rPr lang="ru-RU" dirty="0" err="1" smtClean="0"/>
                <a:t>ф</a:t>
              </a:r>
              <a:r>
                <a:rPr lang="ru-RU" dirty="0" smtClean="0"/>
                <a:t> </a:t>
              </a:r>
              <a:r>
                <a:rPr lang="ru-RU" dirty="0" smtClean="0"/>
                <a:t>3883-98 КС 1807 </a:t>
              </a:r>
              <a:r>
                <a:rPr lang="en-US" dirty="0" smtClean="0"/>
                <a:t>| </a:t>
              </a:r>
              <a:r>
                <a:rPr lang="ru-RU" dirty="0" smtClean="0"/>
                <a:t>Цаца Палден Лхамо. </a:t>
              </a:r>
            </a:p>
            <a:p>
              <a:pPr marL="0" lvl="1" algn="ctr"/>
              <a:r>
                <a:rPr lang="ru-RU" dirty="0" smtClean="0"/>
                <a:t>Монголия, 20 в.</a:t>
              </a:r>
              <a:endParaRPr lang="ru-RU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29350" y="457200"/>
            <a:ext cx="5600700" cy="5956300"/>
            <a:chOff x="6229350" y="457200"/>
            <a:chExt cx="5600700" cy="5956300"/>
          </a:xfrm>
        </p:grpSpPr>
        <p:pic>
          <p:nvPicPr>
            <p:cNvPr id="10" name="Рисунок 9" descr="Цаца_Белый шестирукий Махакала 1791-2"/>
            <p:cNvPicPr>
              <a:picLocks noRot="1" noChangeAspect="1" noMove="1" noResize="1"/>
            </p:cNvPicPr>
            <p:nvPr isPhoto="1"/>
          </p:nvPicPr>
          <p:blipFill>
            <a:blip r:embed="rId4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>
              <a:noAutofit/>
            </a:bodyPr>
            <a:lstStyle/>
            <a:p>
              <a:pPr marL="0" lvl="1" algn="ctr"/>
              <a:r>
                <a:rPr lang="ru-RU" dirty="0" smtClean="0"/>
                <a:t>о/</a:t>
              </a:r>
              <a:r>
                <a:rPr lang="ru-RU" dirty="0" err="1" smtClean="0"/>
                <a:t>ф</a:t>
              </a:r>
              <a:r>
                <a:rPr lang="ru-RU" dirty="0" smtClean="0"/>
                <a:t> </a:t>
              </a:r>
              <a:r>
                <a:rPr lang="en-US" dirty="0" smtClean="0"/>
                <a:t>1</a:t>
              </a:r>
              <a:r>
                <a:rPr lang="ru-RU" dirty="0" smtClean="0"/>
                <a:t>791-2</a:t>
              </a:r>
              <a:r>
                <a:rPr lang="ru-RU" dirty="0"/>
                <a:t> </a:t>
              </a:r>
              <a:r>
                <a:rPr lang="en-US" dirty="0"/>
                <a:t>| </a:t>
              </a:r>
              <a:r>
                <a:rPr lang="ru-RU" dirty="0" smtClean="0"/>
                <a:t>Цаца Белый шестирукий Махакала. </a:t>
              </a:r>
            </a:p>
            <a:p>
              <a:pPr marL="0" lvl="1" algn="ctr"/>
              <a:r>
                <a:rPr lang="ru-RU" dirty="0" smtClean="0"/>
                <a:t>Тува</a:t>
              </a:r>
              <a:r>
                <a:rPr lang="ru-RU" dirty="0" smtClean="0"/>
                <a:t>, 19 в.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361951" y="457200"/>
            <a:ext cx="5600700" cy="5956300"/>
            <a:chOff x="361950" y="457200"/>
            <a:chExt cx="5600700" cy="5956300"/>
          </a:xfrm>
        </p:grpSpPr>
        <p:pic>
          <p:nvPicPr>
            <p:cNvPr id="3" name="Рисунок 2" descr="оф9346М_453Гесер (4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29351" y="457200"/>
            <a:ext cx="5600700" cy="5956300"/>
            <a:chOff x="6229350" y="457200"/>
            <a:chExt cx="5600700" cy="5956300"/>
          </a:xfrm>
        </p:grpSpPr>
        <p:pic>
          <p:nvPicPr>
            <p:cNvPr id="7" name="Рисунок 6" descr="оф9346М_453Гесер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9346 М 453 </a:t>
            </a:r>
            <a:r>
              <a:rPr lang="en-US" sz="2400" dirty="0"/>
              <a:t>| </a:t>
            </a:r>
            <a:r>
              <a:rPr lang="ru-RU" sz="2400" dirty="0" err="1" smtClean="0"/>
              <a:t>Гэсэр</a:t>
            </a:r>
            <a:r>
              <a:rPr lang="ru-RU" sz="2400" dirty="0" smtClean="0"/>
              <a:t>. Китай</a:t>
            </a:r>
            <a:r>
              <a:rPr lang="ru-RU" sz="2400" dirty="0" smtClean="0"/>
              <a:t>, конец 18- </a:t>
            </a:r>
            <a:r>
              <a:rPr lang="ru-RU" sz="2400" dirty="0" err="1" smtClean="0"/>
              <a:t>нач</a:t>
            </a:r>
            <a:r>
              <a:rPr lang="ru-RU" sz="2400" dirty="0" smtClean="0"/>
              <a:t>. 19 вв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3979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Йидамы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бн1000-рукий Ченрезик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312025" y="457200"/>
            <a:ext cx="3433763" cy="5956300"/>
            <a:chOff x="7312025" y="457200"/>
            <a:chExt cx="3433763" cy="5956300"/>
          </a:xfrm>
        </p:grpSpPr>
        <p:pic>
          <p:nvPicPr>
            <p:cNvPr id="7" name="Рисунок 6" descr="бн1000-рукий Ченрезик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025" y="457200"/>
              <a:ext cx="3433763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312025" y="6070600"/>
              <a:ext cx="343376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 </a:t>
            </a:r>
            <a:r>
              <a:rPr lang="ru-RU" sz="2400" dirty="0" err="1" smtClean="0"/>
              <a:t>Авалокитешвара</a:t>
            </a:r>
            <a:r>
              <a:rPr lang="ru-RU" sz="2400" dirty="0" smtClean="0"/>
              <a:t>.</a:t>
            </a:r>
            <a:r>
              <a:rPr lang="ru-RU" sz="2400" dirty="0" smtClean="0"/>
              <a:t> Китай, 19 в.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050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4022 М – 1292 Будда Шакьямуни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оф4022 М – 1292 Будда Шакьямуни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4022 М 1292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Шакьямуни</a:t>
            </a:r>
            <a:r>
              <a:rPr lang="ru-RU" sz="2400" dirty="0" smtClean="0"/>
              <a:t>. Монголия,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7791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00" y="240624"/>
            <a:ext cx="3972000" cy="5958000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8224 </a:t>
            </a:r>
            <a:r>
              <a:rPr lang="ru-RU" sz="2400" dirty="0" err="1" smtClean="0"/>
              <a:t>Авалокитешвара</a:t>
            </a:r>
            <a:r>
              <a:rPr lang="ru-RU" sz="2400" dirty="0" smtClean="0"/>
              <a:t>. Китай, </a:t>
            </a:r>
            <a:r>
              <a:rPr lang="ru-RU" sz="2400" dirty="0" smtClean="0"/>
              <a:t>конец 18 в. 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7111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4800"/>
            <a:chOff x="342900" y="1377950"/>
            <a:chExt cx="5638800" cy="4114800"/>
          </a:xfrm>
        </p:grpSpPr>
        <p:pic>
          <p:nvPicPr>
            <p:cNvPr id="3" name="Рисунок 2" descr="оф1559_Д763Тысячерукий Ченрезик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210300" y="1377950"/>
            <a:ext cx="5638800" cy="4114800"/>
            <a:chOff x="6210300" y="1377950"/>
            <a:chExt cx="5638800" cy="4114800"/>
          </a:xfrm>
        </p:grpSpPr>
        <p:pic>
          <p:nvPicPr>
            <p:cNvPr id="7" name="Рисунок 6" descr="оф1559_Д763Тысячерукий Ченрезик.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1559 Д </a:t>
            </a:r>
            <a:r>
              <a:rPr lang="ru-RU" sz="2400" dirty="0" smtClean="0"/>
              <a:t>763</a:t>
            </a:r>
            <a:r>
              <a:rPr lang="en-US" sz="2400" dirty="0" smtClean="0"/>
              <a:t>| </a:t>
            </a:r>
            <a:r>
              <a:rPr lang="ru-RU" sz="2400" dirty="0" err="1" smtClean="0"/>
              <a:t>Авалокитешвара</a:t>
            </a:r>
            <a:r>
              <a:rPr lang="ru-RU" sz="2400" dirty="0" smtClean="0"/>
              <a:t>. Тува,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2563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29411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оф 3883_93 КС 1808 Зеленая Тара (по-тибетски Долма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5343031" y="1377950"/>
            <a:ext cx="5638800" cy="4114800"/>
            <a:chOff x="6210300" y="1377950"/>
            <a:chExt cx="5638800" cy="4114800"/>
          </a:xfrm>
        </p:grpSpPr>
        <p:pic>
          <p:nvPicPr>
            <p:cNvPr id="7" name="Рисунок 6" descr="оф 3883_93 КС 1808 Зеленая Тара (по-тибетски Долма)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3883-93 </a:t>
            </a:r>
            <a:r>
              <a:rPr lang="ru-RU" sz="2400" dirty="0"/>
              <a:t>КС </a:t>
            </a:r>
            <a:r>
              <a:rPr lang="ru-RU" sz="2400" dirty="0" smtClean="0"/>
              <a:t>1808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Зеленая </a:t>
            </a:r>
            <a:r>
              <a:rPr lang="ru-RU" sz="2400" dirty="0"/>
              <a:t>Тара (по-тибетски Долма)</a:t>
            </a:r>
          </a:p>
        </p:txBody>
      </p:sp>
    </p:spTree>
    <p:extLst>
      <p:ext uri="{BB962C8B-B14F-4D97-AF65-F5344CB8AC3E}">
        <p14:creationId xmlns="" xmlns:p14="http://schemas.microsoft.com/office/powerpoint/2010/main" val="773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вф или оф 4532  Тара – женская Будда-форма. Нижняя часть тела утрачена. (1) - копия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6" name="Рисунок 5" descr="вф или оф 4532  Тара – женская Будда-форма. Нижняя часть тела утрачена. (4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в/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4532 </a:t>
            </a:r>
            <a:r>
              <a:rPr lang="en-US" sz="2400" dirty="0"/>
              <a:t>| </a:t>
            </a:r>
            <a:r>
              <a:rPr lang="ru-RU" sz="2400" dirty="0" smtClean="0"/>
              <a:t>Бодхисаттва. Монголия,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2511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709196" y="457200"/>
            <a:ext cx="4773613" cy="5956300"/>
            <a:chOff x="774700" y="457200"/>
            <a:chExt cx="4773613" cy="5956300"/>
          </a:xfrm>
        </p:grpSpPr>
        <p:pic>
          <p:nvPicPr>
            <p:cNvPr id="3" name="Рисунок 2" descr="вф или оф 4532  Тара – женская Будда-форма. Нижняя часть тела утрачена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0" y="457200"/>
              <a:ext cx="4773613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774700" y="6070600"/>
              <a:ext cx="47736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в/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4532</a:t>
            </a:r>
            <a:r>
              <a:rPr lang="ru-RU" sz="2400" dirty="0"/>
              <a:t> </a:t>
            </a:r>
            <a:r>
              <a:rPr lang="en-US" sz="2400" dirty="0" smtClean="0"/>
              <a:t>| </a:t>
            </a:r>
            <a:r>
              <a:rPr lang="ru-RU" sz="2400" dirty="0" smtClean="0"/>
              <a:t> </a:t>
            </a:r>
            <a:r>
              <a:rPr lang="ru-RU" sz="2400" dirty="0" smtClean="0"/>
              <a:t>Бодхисаттва. Монголия, 19 в. 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2235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Зеленая </a:t>
            </a:r>
            <a:r>
              <a:rPr lang="ru-RU" sz="2400" dirty="0"/>
              <a:t>Тара</a:t>
            </a:r>
            <a:r>
              <a:rPr lang="ru-RU" sz="2400" dirty="0" smtClean="0"/>
              <a:t>. </a:t>
            </a:r>
            <a:r>
              <a:rPr lang="ru-RU" sz="2400" dirty="0" smtClean="0"/>
              <a:t>Монголия</a:t>
            </a:r>
            <a:r>
              <a:rPr lang="ru-RU" sz="2400" dirty="0" smtClean="0"/>
              <a:t>, </a:t>
            </a:r>
            <a:r>
              <a:rPr lang="ru-RU" sz="2400" dirty="0"/>
              <a:t>19 в.</a:t>
            </a:r>
          </a:p>
        </p:txBody>
      </p: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4267200" y="685800"/>
            <a:ext cx="3657600" cy="5867400"/>
            <a:chOff x="4267200" y="685800"/>
            <a:chExt cx="3657600" cy="5867400"/>
          </a:xfrm>
        </p:grpSpPr>
        <p:pic>
          <p:nvPicPr>
            <p:cNvPr id="6" name="Рисунок 5" descr="Зеленая Тара.Тува, 19 в.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685800"/>
              <a:ext cx="3657600" cy="54864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267200" y="6210300"/>
              <a:ext cx="3657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553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405837" y="457200"/>
            <a:ext cx="3733800" cy="5956300"/>
            <a:chOff x="7162800" y="457200"/>
            <a:chExt cx="3733800" cy="5956300"/>
          </a:xfrm>
        </p:grpSpPr>
        <p:pic>
          <p:nvPicPr>
            <p:cNvPr id="3" name="Рисунок 2" descr="оф 3721 Будда. Аспект в союзе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4236263" y="457200"/>
            <a:ext cx="3733800" cy="5956300"/>
            <a:chOff x="7162800" y="457200"/>
            <a:chExt cx="3733800" cy="5956300"/>
          </a:xfrm>
        </p:grpSpPr>
        <p:pic>
          <p:nvPicPr>
            <p:cNvPr id="6" name="Рисунок 5" descr="оф 3721 Будда. Аспект в союзе (3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8" name="Группа 7"/>
          <p:cNvGrpSpPr>
            <a:grpSpLocks noGrp="1" noUngrp="1" noChangeAspect="1"/>
          </p:cNvGrpSpPr>
          <p:nvPr/>
        </p:nvGrpSpPr>
        <p:grpSpPr>
          <a:xfrm>
            <a:off x="8066687" y="457200"/>
            <a:ext cx="3733800" cy="5956300"/>
            <a:chOff x="1295400" y="457200"/>
            <a:chExt cx="3733800" cy="5956300"/>
          </a:xfrm>
        </p:grpSpPr>
        <p:pic>
          <p:nvPicPr>
            <p:cNvPr id="9" name="Рисунок 8" descr="оф 3721 Будда. Аспект в союзе (2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1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3721</a:t>
            </a:r>
            <a:r>
              <a:rPr lang="ru-RU" sz="2400" dirty="0"/>
              <a:t> </a:t>
            </a:r>
            <a:r>
              <a:rPr lang="en-US" sz="2400" dirty="0" smtClean="0"/>
              <a:t>|</a:t>
            </a:r>
            <a:r>
              <a:rPr lang="ru-RU" sz="2400" dirty="0" err="1" smtClean="0"/>
              <a:t>Гухьясамаджа</a:t>
            </a:r>
            <a:r>
              <a:rPr lang="ru-RU" sz="2400" dirty="0" smtClean="0"/>
              <a:t> </a:t>
            </a:r>
            <a:r>
              <a:rPr lang="ru-RU" sz="2400" dirty="0"/>
              <a:t>в союзе </a:t>
            </a:r>
            <a:r>
              <a:rPr lang="ru-RU" sz="2400" dirty="0" smtClean="0"/>
              <a:t>с </a:t>
            </a:r>
            <a:r>
              <a:rPr lang="ru-RU" sz="2400" dirty="0"/>
              <a:t>партнершей </a:t>
            </a:r>
            <a:r>
              <a:rPr lang="ru-RU" sz="2400" dirty="0" err="1" smtClean="0"/>
              <a:t>Спарсаваджарой</a:t>
            </a:r>
            <a:r>
              <a:rPr lang="ru-RU" sz="2400" dirty="0" smtClean="0"/>
              <a:t>. Китай, 18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5774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Один из восьми </a:t>
            </a:r>
            <a:br>
              <a:rPr lang="ru-RU" dirty="0" smtClean="0"/>
            </a:br>
            <a:r>
              <a:rPr lang="ru-RU" dirty="0" smtClean="0"/>
              <a:t>Великих </a:t>
            </a:r>
            <a:r>
              <a:rPr lang="ru-RU" dirty="0" err="1" smtClean="0"/>
              <a:t>Боддхисатв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82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Тысячерукий Ченрезик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Тысячерукий Ченрезик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Авалокитешвара </a:t>
            </a:r>
            <a:r>
              <a:rPr lang="en-US" sz="2400" dirty="0" smtClean="0"/>
              <a:t>(</a:t>
            </a:r>
            <a:r>
              <a:rPr lang="ru-RU" sz="2400" dirty="0" smtClean="0"/>
              <a:t>Тысячерукий </a:t>
            </a:r>
            <a:r>
              <a:rPr lang="ru-RU" sz="2400" dirty="0" err="1" smtClean="0"/>
              <a:t>Ченрезиг</a:t>
            </a:r>
            <a:r>
              <a:rPr lang="ru-RU" sz="2400" dirty="0" smtClean="0"/>
              <a:t>). Монголия,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3317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Ченрезик четырехрукий Монголия 19 в.177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Ченрезик четырехрукий Монголия 19 в.1770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1770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/>
              <a:t>Авалокитешвара </a:t>
            </a:r>
            <a:r>
              <a:rPr lang="ru-RU" sz="2400" dirty="0" smtClean="0"/>
              <a:t>(Ченрезиг). Монголия, </a:t>
            </a:r>
            <a:r>
              <a:rPr lang="ru-RU" sz="2400" dirty="0" smtClean="0"/>
              <a:t> конец 17-нач. 18 вв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2860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вф4232_100 Будда Шакьямуни монголия, 19 в. (1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вф4232_100 Будда Шакьямуни монголия, 19 в. (2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в/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4232-100 </a:t>
            </a:r>
            <a:r>
              <a:rPr lang="en-US" sz="2400" dirty="0"/>
              <a:t>| </a:t>
            </a:r>
            <a:r>
              <a:rPr lang="ru-RU" sz="2400" dirty="0" smtClean="0"/>
              <a:t>Будда Шакьямуни. </a:t>
            </a:r>
            <a:r>
              <a:rPr lang="ru-RU" sz="2400" dirty="0"/>
              <a:t>Монголия, 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38313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Тханки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1579-36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Тханка </a:t>
            </a:r>
            <a:r>
              <a:rPr lang="ru-RU" sz="2400" dirty="0"/>
              <a:t>с </a:t>
            </a:r>
            <a:r>
              <a:rPr lang="ru-RU" sz="2400" dirty="0" smtClean="0"/>
              <a:t>изображением </a:t>
            </a:r>
            <a:r>
              <a:rPr lang="ru-RU" sz="2400" dirty="0"/>
              <a:t>Буддийского храма</a:t>
            </a:r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4267200" y="685800"/>
            <a:ext cx="3657600" cy="5867400"/>
            <a:chOff x="4267200" y="685800"/>
            <a:chExt cx="3657600" cy="5867400"/>
          </a:xfrm>
        </p:grpSpPr>
        <p:pic>
          <p:nvPicPr>
            <p:cNvPr id="3" name="Рисунок 2" descr="1579-36 Тханка с изобр. Буддийского храма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685800"/>
              <a:ext cx="3657600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267200" y="6210300"/>
              <a:ext cx="3657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7698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err="1"/>
              <a:t>Тханка</a:t>
            </a:r>
            <a:r>
              <a:rPr lang="ru-RU" sz="2400" dirty="0"/>
              <a:t> с </a:t>
            </a:r>
            <a:r>
              <a:rPr lang="ru-RU" sz="2400" dirty="0" smtClean="0"/>
              <a:t>изображением двадцати одной </a:t>
            </a:r>
            <a:r>
              <a:rPr lang="ru-RU" sz="2400" dirty="0" smtClean="0"/>
              <a:t>Тары. Китай, 19 в.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951288" y="685800"/>
            <a:ext cx="4287837" cy="5867400"/>
            <a:chOff x="3951288" y="685800"/>
            <a:chExt cx="4287837" cy="5867400"/>
          </a:xfrm>
        </p:grpSpPr>
        <p:pic>
          <p:nvPicPr>
            <p:cNvPr id="3" name="Рисунок 2" descr="Тханка"/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288" y="685800"/>
              <a:ext cx="4287837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951288" y="6210300"/>
              <a:ext cx="42878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847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4006853" y="685800"/>
            <a:ext cx="4176713" cy="5867400"/>
            <a:chOff x="4006850" y="685800"/>
            <a:chExt cx="4176713" cy="5867400"/>
          </a:xfrm>
        </p:grpSpPr>
        <p:pic>
          <p:nvPicPr>
            <p:cNvPr id="3" name="Рисунок 2" descr="Тханка_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6850" y="685800"/>
              <a:ext cx="4176713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006850" y="6210300"/>
              <a:ext cx="41767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err="1" smtClean="0"/>
              <a:t>Тханка</a:t>
            </a:r>
            <a:r>
              <a:rPr lang="ru-RU" sz="2400" dirty="0" smtClean="0"/>
              <a:t>. </a:t>
            </a:r>
            <a:r>
              <a:rPr lang="ru-RU" sz="2400" dirty="0" smtClean="0"/>
              <a:t>Зеленая Тара. Китай,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1421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Ритуальные предметы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13_79_4 Колокольчик тибетский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13</a:t>
              </a:r>
              <a:r>
                <a:rPr lang="ru-RU" dirty="0" smtClean="0"/>
                <a:t>-</a:t>
              </a:r>
              <a:r>
                <a:rPr lang="ru-RU" sz="1800" dirty="0" smtClean="0"/>
                <a:t>79</a:t>
              </a:r>
              <a:r>
                <a:rPr lang="ru-RU" dirty="0" smtClean="0"/>
                <a:t>-</a:t>
              </a:r>
              <a:r>
                <a:rPr lang="ru-RU" sz="1800" dirty="0" smtClean="0"/>
                <a:t>4</a:t>
              </a:r>
              <a:r>
                <a:rPr lang="en-US" dirty="0" smtClean="0"/>
                <a:t> </a:t>
              </a:r>
              <a:r>
                <a:rPr lang="en-US" dirty="0"/>
                <a:t>| </a:t>
              </a:r>
              <a:r>
                <a:rPr lang="ru-RU" sz="1800" dirty="0" smtClean="0"/>
                <a:t>Колокольчик тибетский</a:t>
              </a:r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6" name="Рисунок 5" descr="Тибетский колокольчик в навершии Ваджра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>
              <a:noAutofit/>
            </a:bodyPr>
            <a:lstStyle/>
            <a:p>
              <a:pPr algn="ctr"/>
              <a:r>
                <a:rPr lang="ru-RU" dirty="0" smtClean="0"/>
                <a:t>Я</a:t>
              </a:r>
              <a:r>
                <a:rPr lang="ru-RU" dirty="0" smtClean="0"/>
                <a:t>пон</a:t>
              </a:r>
              <a:r>
                <a:rPr lang="ru-RU" dirty="0" smtClean="0"/>
                <a:t>ский </a:t>
              </a:r>
              <a:r>
                <a:rPr lang="ru-RU" dirty="0" smtClean="0"/>
                <a:t>колокольчик, в навершии Ваджра</a:t>
              </a:r>
              <a:endParaRPr lang="ru-RU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6594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Литавр от сна неведения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Литавр (цанг) от сна неведения </a:t>
              </a:r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6" name="Рисунок 5" descr="Труба с драконом Монголия или Бурятия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>
              <a:noAutofit/>
            </a:bodyPr>
            <a:lstStyle/>
            <a:p>
              <a:pPr algn="ctr"/>
              <a:r>
                <a:rPr lang="ru-RU" dirty="0" smtClean="0"/>
                <a:t>Труба с драконом </a:t>
              </a:r>
              <a:endParaRPr lang="en-US" dirty="0" smtClean="0"/>
            </a:p>
            <a:p>
              <a:pPr algn="ctr"/>
              <a:r>
                <a:rPr lang="en-US" dirty="0" smtClean="0"/>
                <a:t>[</a:t>
              </a:r>
              <a:r>
                <a:rPr lang="ru-RU" dirty="0" smtClean="0"/>
                <a:t>Монголия</a:t>
              </a:r>
              <a:r>
                <a:rPr lang="en-US" dirty="0" smtClean="0"/>
                <a:t>, </a:t>
              </a:r>
              <a:r>
                <a:rPr lang="ru-RU" dirty="0" smtClean="0"/>
                <a:t>Бурятия</a:t>
              </a:r>
              <a:r>
                <a:rPr lang="en-US" dirty="0" smtClean="0"/>
                <a:t>]</a:t>
              </a:r>
              <a:endParaRPr lang="ru-RU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175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4800"/>
            <a:chOff x="342900" y="1377950"/>
            <a:chExt cx="5638800" cy="4114800"/>
          </a:xfrm>
        </p:grpSpPr>
        <p:pic>
          <p:nvPicPr>
            <p:cNvPr id="3" name="Рисунок 2" descr="М,1913курительница для благоовоний Китай 18-19 вв.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>
              <a:noAutofit/>
            </a:bodyPr>
            <a:lstStyle/>
            <a:p>
              <a:pPr algn="ctr"/>
              <a:r>
                <a:rPr lang="ru-RU" dirty="0" smtClean="0"/>
                <a:t>М 1913</a:t>
              </a:r>
              <a:r>
                <a:rPr lang="en-US" dirty="0" smtClean="0"/>
                <a:t> </a:t>
              </a:r>
              <a:r>
                <a:rPr lang="en-US" dirty="0"/>
                <a:t>| </a:t>
              </a:r>
              <a:r>
                <a:rPr lang="ru-RU" dirty="0"/>
                <a:t>К</a:t>
              </a:r>
              <a:r>
                <a:rPr lang="ru-RU" dirty="0" smtClean="0"/>
                <a:t>урительница для благовоний. </a:t>
              </a:r>
              <a:endParaRPr lang="en-US" dirty="0" smtClean="0"/>
            </a:p>
            <a:p>
              <a:pPr algn="ctr"/>
              <a:r>
                <a:rPr lang="ru-RU" dirty="0" smtClean="0"/>
                <a:t>Япония, </a:t>
              </a:r>
              <a:r>
                <a:rPr lang="ru-RU" dirty="0" smtClean="0"/>
                <a:t>19 в</a:t>
              </a:r>
              <a:r>
                <a:rPr lang="ru-RU" dirty="0" smtClean="0"/>
                <a:t>.</a:t>
              </a:r>
              <a:endParaRPr lang="ru-RU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1377950"/>
            <a:ext cx="5638800" cy="4114800"/>
            <a:chOff x="6210300" y="1377950"/>
            <a:chExt cx="5638800" cy="4114800"/>
          </a:xfrm>
        </p:grpSpPr>
        <p:pic>
          <p:nvPicPr>
            <p:cNvPr id="6" name="Рисунок 5" descr="оф 1579_10М-1372 Чаша для подношения (1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о/</a:t>
              </a:r>
              <a:r>
                <a:rPr lang="ru-RU" sz="1800" dirty="0" err="1" smtClean="0"/>
                <a:t>ф</a:t>
              </a:r>
              <a:r>
                <a:rPr lang="ru-RU" sz="1800" dirty="0" smtClean="0"/>
                <a:t> </a:t>
              </a:r>
              <a:r>
                <a:rPr lang="ru-RU" sz="1800" dirty="0" smtClean="0"/>
                <a:t>1579</a:t>
              </a:r>
              <a:r>
                <a:rPr lang="ru-RU" dirty="0" smtClean="0"/>
                <a:t>-</a:t>
              </a:r>
              <a:r>
                <a:rPr lang="ru-RU" sz="1800" dirty="0" smtClean="0"/>
                <a:t>10 М</a:t>
              </a:r>
              <a:r>
                <a:rPr lang="ru-RU" dirty="0" smtClean="0"/>
                <a:t> </a:t>
              </a:r>
              <a:r>
                <a:rPr lang="ru-RU" sz="1800" dirty="0" smtClean="0"/>
                <a:t>1372</a:t>
              </a:r>
              <a:r>
                <a:rPr lang="en-US" dirty="0" smtClean="0"/>
                <a:t> </a:t>
              </a:r>
              <a:r>
                <a:rPr lang="en-US" dirty="0"/>
                <a:t>| </a:t>
              </a:r>
              <a:r>
                <a:rPr lang="ru-RU" sz="1800" dirty="0" smtClean="0"/>
                <a:t>Масляная лампа</a:t>
              </a:r>
              <a:endParaRPr lang="ru-RU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51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42900" y="1377950"/>
            <a:ext cx="5638800" cy="4114800"/>
            <a:chOff x="342900" y="1377950"/>
            <a:chExt cx="5638800" cy="4114800"/>
          </a:xfrm>
        </p:grpSpPr>
        <p:pic>
          <p:nvPicPr>
            <p:cNvPr id="3" name="Рисунок 2" descr="оф 3731_40 М- 1932 Гао. Реликварий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77950"/>
              <a:ext cx="5638800" cy="37592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429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о/</a:t>
              </a:r>
              <a:r>
                <a:rPr lang="ru-RU" sz="1800" dirty="0" err="1" smtClean="0"/>
                <a:t>ф</a:t>
              </a:r>
              <a:r>
                <a:rPr lang="ru-RU" sz="1800" dirty="0" smtClean="0"/>
                <a:t> </a:t>
              </a:r>
              <a:r>
                <a:rPr lang="ru-RU" sz="1800" dirty="0" smtClean="0"/>
                <a:t>3731</a:t>
              </a:r>
              <a:r>
                <a:rPr lang="ru-RU" dirty="0" smtClean="0"/>
                <a:t>-</a:t>
              </a:r>
              <a:r>
                <a:rPr lang="ru-RU" sz="1800" dirty="0" smtClean="0"/>
                <a:t>40 М</a:t>
              </a:r>
              <a:r>
                <a:rPr lang="ru-RU" dirty="0" smtClean="0"/>
                <a:t> </a:t>
              </a:r>
              <a:r>
                <a:rPr lang="ru-RU" sz="1800" dirty="0" smtClean="0"/>
                <a:t>1932</a:t>
              </a:r>
              <a:r>
                <a:rPr lang="en-US" dirty="0" smtClean="0"/>
                <a:t> </a:t>
              </a:r>
              <a:r>
                <a:rPr lang="en-US" dirty="0"/>
                <a:t>| </a:t>
              </a:r>
              <a:r>
                <a:rPr lang="ru-RU" sz="1800" dirty="0" smtClean="0"/>
                <a:t>Гао. Реликварий</a:t>
              </a:r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1377950"/>
            <a:ext cx="5638800" cy="4114800"/>
            <a:chOff x="6210300" y="1377950"/>
            <a:chExt cx="5638800" cy="4114800"/>
          </a:xfrm>
        </p:grpSpPr>
        <p:pic>
          <p:nvPicPr>
            <p:cNvPr id="6" name="Рисунок 5" descr="оф 157910М-1372 Чаша для подношения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377950"/>
              <a:ext cx="5638800" cy="37592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5149850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о/</a:t>
              </a:r>
              <a:r>
                <a:rPr lang="ru-RU" sz="1800" dirty="0" err="1" smtClean="0"/>
                <a:t>ф</a:t>
              </a:r>
              <a:r>
                <a:rPr lang="ru-RU" sz="1800" dirty="0" smtClean="0"/>
                <a:t> </a:t>
              </a:r>
              <a:r>
                <a:rPr lang="ru-RU" sz="1800" dirty="0" smtClean="0"/>
                <a:t>157910 М</a:t>
              </a:r>
              <a:r>
                <a:rPr lang="ru-RU" dirty="0" smtClean="0"/>
                <a:t> </a:t>
              </a:r>
              <a:r>
                <a:rPr lang="ru-RU" sz="1800" dirty="0" smtClean="0"/>
                <a:t>1372</a:t>
              </a:r>
              <a:r>
                <a:rPr lang="en-US" dirty="0" smtClean="0"/>
                <a:t> </a:t>
              </a:r>
              <a:r>
                <a:rPr lang="en-US" dirty="0"/>
                <a:t>| </a:t>
              </a:r>
              <a:r>
                <a:rPr lang="ru-RU" sz="1800" dirty="0" smtClean="0"/>
                <a:t>Чаша для подношения</a:t>
              </a:r>
              <a:endParaRPr lang="ru-RU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614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406400" y="457200"/>
            <a:ext cx="5511800" cy="5956300"/>
            <a:chOff x="406400" y="457200"/>
            <a:chExt cx="5511800" cy="5956300"/>
          </a:xfrm>
        </p:grpSpPr>
        <p:pic>
          <p:nvPicPr>
            <p:cNvPr id="3" name="Рисунок 2" descr="IMG_536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00" y="457200"/>
              <a:ext cx="5511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06400" y="6070600"/>
              <a:ext cx="5511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Цаца</a:t>
              </a:r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24590" y="457200"/>
            <a:ext cx="5610225" cy="5956300"/>
            <a:chOff x="6224588" y="457200"/>
            <a:chExt cx="5610225" cy="5956300"/>
          </a:xfrm>
        </p:grpSpPr>
        <p:pic>
          <p:nvPicPr>
            <p:cNvPr id="6" name="Рисунок 5" descr="ККМ_1652-3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588" y="457200"/>
              <a:ext cx="5610225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24588" y="6070600"/>
              <a:ext cx="56102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dirty="0" smtClean="0"/>
                <a:t>ККМ 1652-3</a:t>
              </a:r>
              <a:r>
                <a:rPr lang="en-US" dirty="0" smtClean="0"/>
                <a:t> </a:t>
              </a:r>
              <a:r>
                <a:rPr lang="en-US" dirty="0"/>
                <a:t>| </a:t>
              </a:r>
              <a:r>
                <a:rPr lang="ru-RU" dirty="0" smtClean="0"/>
                <a:t>Гао</a:t>
              </a:r>
              <a:endParaRPr lang="ru-RU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5499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Э 3-47 Будда Шакьямуни Мудра касанияЗемли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7" name="Рисунок 6" descr="Э 3-47 Будда Шакьямуни Мудра касанияЗемли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Э </a:t>
            </a:r>
            <a:r>
              <a:rPr lang="ru-RU" sz="2400" dirty="0" smtClean="0"/>
              <a:t>3-47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Будда Шакьямуни. </a:t>
            </a:r>
            <a:r>
              <a:rPr lang="ru-RU" sz="2400" dirty="0"/>
              <a:t>Мудра касания </a:t>
            </a:r>
            <a:r>
              <a:rPr lang="ru-RU" sz="2400" dirty="0" smtClean="0"/>
              <a:t>Земли. Китай,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4420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16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9574" y="430306"/>
            <a:ext cx="8252852" cy="5501901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с изображениями Будд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2184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1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066" y="497673"/>
            <a:ext cx="8047869" cy="5365246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с изображениями </a:t>
            </a:r>
            <a:r>
              <a:rPr lang="ru-RU" sz="2400" dirty="0" err="1" smtClean="0"/>
              <a:t>Амитаюса</a:t>
            </a:r>
            <a:r>
              <a:rPr lang="ru-RU" sz="2400" dirty="0" smtClean="0"/>
              <a:t>, Тары, </a:t>
            </a:r>
            <a:r>
              <a:rPr lang="ru-RU" sz="2400" dirty="0" err="1" smtClean="0"/>
              <a:t>Ченрезига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9854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1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4303" y="562208"/>
            <a:ext cx="8103394" cy="5402262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с изображениями </a:t>
            </a:r>
            <a:r>
              <a:rPr lang="ru-RU" sz="2400" dirty="0" err="1" smtClean="0"/>
              <a:t>Манджушри</a:t>
            </a:r>
            <a:r>
              <a:rPr lang="ru-RU" sz="2400" dirty="0" smtClean="0"/>
              <a:t>, </a:t>
            </a:r>
            <a:r>
              <a:rPr lang="ru-RU" sz="2400" dirty="0" err="1" smtClean="0"/>
              <a:t>Ченрезига</a:t>
            </a:r>
            <a:r>
              <a:rPr lang="ru-RU" sz="2400" dirty="0" smtClean="0"/>
              <a:t> и </a:t>
            </a:r>
            <a:r>
              <a:rPr lang="ru-RU" sz="2400" dirty="0" err="1" smtClean="0"/>
              <a:t>Ваджрапани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15053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2200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169524"/>
            <a:ext cx="4022725" cy="2857500"/>
          </a:xfrm>
          <a:prstGeom prst="rect">
            <a:avLst/>
          </a:prstGeom>
        </p:spPr>
      </p:pic>
      <p:pic>
        <p:nvPicPr>
          <p:cNvPr id="7" name="Рисунок 6" descr="P122003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38" y="169524"/>
            <a:ext cx="4022725" cy="2857500"/>
          </a:xfrm>
          <a:prstGeom prst="rect">
            <a:avLst/>
          </a:prstGeom>
        </p:spPr>
      </p:pic>
      <p:pic>
        <p:nvPicPr>
          <p:cNvPr id="8" name="Рисунок 7" descr="P122003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3255624"/>
            <a:ext cx="4022725" cy="2857500"/>
          </a:xfrm>
          <a:prstGeom prst="rect">
            <a:avLst/>
          </a:prstGeom>
        </p:spPr>
      </p:pic>
      <p:pic>
        <p:nvPicPr>
          <p:cNvPr id="9" name="Рисунок 8" descr="P1220035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38" y="3255624"/>
            <a:ext cx="4022725" cy="285750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Л</a:t>
            </a:r>
            <a:r>
              <a:rPr lang="ru-RU" sz="2400" dirty="0" smtClean="0"/>
              <a:t>амаистский талисман </a:t>
            </a:r>
            <a:r>
              <a:rPr lang="ru-RU" sz="2400" dirty="0"/>
              <a:t>(футляр из серебра)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8588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_1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0144" y="3296704"/>
            <a:ext cx="4365687" cy="2910458"/>
          </a:xfrm>
          <a:prstGeom prst="rect">
            <a:avLst/>
          </a:prstGeom>
        </p:spPr>
      </p:pic>
      <p:pic>
        <p:nvPicPr>
          <p:cNvPr id="3" name="Содержимое 3" descr="IMG_1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169" y="3296704"/>
            <a:ext cx="4365687" cy="2910458"/>
          </a:xfrm>
          <a:prstGeom prst="rect">
            <a:avLst/>
          </a:prstGeom>
        </p:spPr>
      </p:pic>
      <p:pic>
        <p:nvPicPr>
          <p:cNvPr id="4" name="Содержимое 3" descr="IMG_16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144" y="192602"/>
            <a:ext cx="4365687" cy="2910458"/>
          </a:xfrm>
          <a:prstGeom prst="rect">
            <a:avLst/>
          </a:prstGeom>
        </p:spPr>
      </p:pic>
      <p:pic>
        <p:nvPicPr>
          <p:cNvPr id="5" name="Содержимое 3" descr="IMG_16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169" y="192602"/>
            <a:ext cx="4365687" cy="291045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в форме Ступы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8644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459145" y="0"/>
            <a:ext cx="9235611" cy="5966040"/>
            <a:chOff x="725970" y="191431"/>
            <a:chExt cx="10287204" cy="6645350"/>
          </a:xfrm>
        </p:grpSpPr>
        <p:pic>
          <p:nvPicPr>
            <p:cNvPr id="2" name="Содержимое 18" descr="IMG_162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8471" y="3615695"/>
              <a:ext cx="4831630" cy="3221086"/>
            </a:xfrm>
            <a:prstGeom prst="rect">
              <a:avLst/>
            </a:prstGeom>
          </p:spPr>
        </p:pic>
        <p:pic>
          <p:nvPicPr>
            <p:cNvPr id="3" name="Содержимое 3" descr="IMG_162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970" y="191431"/>
              <a:ext cx="4831630" cy="3221086"/>
            </a:xfrm>
            <a:prstGeom prst="rect">
              <a:avLst/>
            </a:prstGeom>
          </p:spPr>
        </p:pic>
        <p:pic>
          <p:nvPicPr>
            <p:cNvPr id="4" name="Содержимое 3" descr="IMG_162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1544" y="191431"/>
              <a:ext cx="4831630" cy="3221086"/>
            </a:xfrm>
            <a:prstGeom prst="rect">
              <a:avLst/>
            </a:prstGeom>
          </p:spPr>
        </p:pic>
      </p:grpSp>
      <p:sp>
        <p:nvSpPr>
          <p:cNvPr id="7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0940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83125" y="1089000"/>
            <a:ext cx="11425750" cy="4680000"/>
            <a:chOff x="599543" y="754246"/>
            <a:chExt cx="11425750" cy="4680000"/>
          </a:xfrm>
        </p:grpSpPr>
        <p:pic>
          <p:nvPicPr>
            <p:cNvPr id="2" name="Содержимое 3" descr="IMG_164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543" y="754246"/>
              <a:ext cx="7020000" cy="4680000"/>
            </a:xfrm>
            <a:prstGeom prst="rect">
              <a:avLst/>
            </a:prstGeom>
          </p:spPr>
        </p:pic>
        <p:pic>
          <p:nvPicPr>
            <p:cNvPr id="3" name="Содержимое 3" descr="IMG_164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5293" y="1474246"/>
              <a:ext cx="4860000" cy="3240000"/>
            </a:xfrm>
            <a:prstGeom prst="rect">
              <a:avLst/>
            </a:prstGeom>
          </p:spPr>
        </p:pic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тысячи Будд. Фрагмент одной из 4-х сторон света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8292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03226" y="1089000"/>
            <a:ext cx="11785549" cy="4680000"/>
            <a:chOff x="203226" y="1089000"/>
            <a:chExt cx="11785549" cy="4680000"/>
          </a:xfrm>
        </p:grpSpPr>
        <p:pic>
          <p:nvPicPr>
            <p:cNvPr id="2" name="Содержимое 3" descr="IMG_1649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226" y="1089000"/>
              <a:ext cx="7020000" cy="4680000"/>
            </a:xfrm>
            <a:prstGeom prst="rect">
              <a:avLst/>
            </a:prstGeom>
          </p:spPr>
        </p:pic>
        <p:pic>
          <p:nvPicPr>
            <p:cNvPr id="3" name="Содержимое 3" descr="IMG_1656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8774" y="1809000"/>
              <a:ext cx="4860001" cy="3240000"/>
            </a:xfrm>
            <a:prstGeom prst="rect">
              <a:avLst/>
            </a:prstGeom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тысячи Будд. Фрагмент западной стороны с изображением Будды </a:t>
            </a:r>
            <a:r>
              <a:rPr lang="ru-RU" sz="2400" dirty="0" err="1" smtClean="0"/>
              <a:t>Амитабхи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5718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83125" y="1089000"/>
            <a:ext cx="11425750" cy="4680000"/>
            <a:chOff x="635052" y="705398"/>
            <a:chExt cx="11425750" cy="4680000"/>
          </a:xfrm>
        </p:grpSpPr>
        <p:pic>
          <p:nvPicPr>
            <p:cNvPr id="3" name="Содержимое 3" descr="IMG_166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052" y="705398"/>
              <a:ext cx="7019999" cy="4680000"/>
            </a:xfrm>
            <a:prstGeom prst="rect">
              <a:avLst/>
            </a:prstGeom>
          </p:spPr>
        </p:pic>
        <p:pic>
          <p:nvPicPr>
            <p:cNvPr id="2" name="Содержимое 3" descr="IMG_166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803" y="1425398"/>
              <a:ext cx="4859999" cy="3240000"/>
            </a:xfrm>
            <a:prstGeom prst="rect">
              <a:avLst/>
            </a:prstGeom>
          </p:spPr>
        </p:pic>
      </p:grpSp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dirty="0" err="1" smtClean="0"/>
              <a:t>Ца-ца</a:t>
            </a:r>
            <a:r>
              <a:rPr lang="ru-RU" sz="2400" dirty="0" smtClean="0"/>
              <a:t> тысячи Будд. Фрагмент одной из 4-х сторон света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2297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25" y="304534"/>
            <a:ext cx="8210751" cy="5473834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9767-82</a:t>
            </a:r>
            <a:r>
              <a:rPr lang="en-US" sz="2400" dirty="0"/>
              <a:t> </a:t>
            </a:r>
            <a:r>
              <a:rPr lang="en-US" sz="2400" dirty="0" smtClean="0"/>
              <a:t>|</a:t>
            </a:r>
            <a:r>
              <a:rPr lang="ru-RU" sz="2400" dirty="0" smtClean="0"/>
              <a:t>Корейский барабанчик.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3644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Будда Шакьямуни оф 10146 м 1191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Будда Шакьямуни оф 10146 м 1191 (2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/>
              <a:t>10146 </a:t>
            </a:r>
            <a:r>
              <a:rPr lang="ru-RU" sz="2400" dirty="0" smtClean="0"/>
              <a:t>М 1191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Будда </a:t>
            </a:r>
            <a:r>
              <a:rPr lang="ru-RU" sz="2400" dirty="0" err="1" smtClean="0"/>
              <a:t>Шакьямуни</a:t>
            </a:r>
            <a:r>
              <a:rPr lang="ru-RU" sz="2400" dirty="0" smtClean="0"/>
              <a:t>. Китай, 19 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6823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219984" y="457200"/>
            <a:ext cx="3733800" cy="5956300"/>
            <a:chOff x="1295400" y="457200"/>
            <a:chExt cx="3733800" cy="5956300"/>
          </a:xfrm>
        </p:grpSpPr>
        <p:pic>
          <p:nvPicPr>
            <p:cNvPr id="3" name="Рисунок 2" descr="IMG_535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dirty="0" smtClean="0"/>
                <a:t>ККМ 1579-26</a:t>
              </a:r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5535628" y="457200"/>
            <a:ext cx="5459413" cy="5956300"/>
            <a:chOff x="6299200" y="457200"/>
            <a:chExt cx="5459413" cy="5956300"/>
          </a:xfrm>
        </p:grpSpPr>
        <p:pic>
          <p:nvPicPr>
            <p:cNvPr id="6" name="Рисунок 5" descr="ККМ_1570-3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200" y="457200"/>
              <a:ext cx="5459413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99200" y="6070600"/>
              <a:ext cx="54594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r>
                <a:rPr lang="ru-RU" sz="1800" dirty="0" smtClean="0"/>
                <a:t>ККМ</a:t>
              </a:r>
              <a:r>
                <a:rPr lang="ru-RU" dirty="0" smtClean="0"/>
                <a:t> </a:t>
              </a:r>
              <a:r>
                <a:rPr lang="ru-RU" sz="1800" dirty="0" smtClean="0"/>
                <a:t>1570</a:t>
              </a:r>
              <a:r>
                <a:rPr lang="ru-RU" dirty="0" smtClean="0"/>
                <a:t>-</a:t>
              </a:r>
              <a:r>
                <a:rPr lang="ru-RU" sz="1800" dirty="0" smtClean="0"/>
                <a:t>3</a:t>
              </a:r>
              <a:endParaRPr lang="ru-RU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0467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ККМ 1507-2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4267200" y="685800"/>
            <a:ext cx="3657600" cy="5867400"/>
            <a:chOff x="4267200" y="685800"/>
            <a:chExt cx="3657600" cy="5867400"/>
          </a:xfrm>
        </p:grpSpPr>
        <p:pic>
          <p:nvPicPr>
            <p:cNvPr id="3" name="Рисунок 2" descr="IMG_535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685800"/>
              <a:ext cx="3657600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267200" y="6210300"/>
              <a:ext cx="3657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3779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Художественные предметы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>
            <a:grpSpLocks noGrp="1" noUngrp="1" noChangeAspect="1"/>
          </p:cNvGrpSpPr>
          <p:nvPr/>
        </p:nvGrpSpPr>
        <p:grpSpPr>
          <a:xfrm>
            <a:off x="6788153" y="457200"/>
            <a:ext cx="4481513" cy="5956300"/>
            <a:chOff x="6788150" y="457200"/>
            <a:chExt cx="4481513" cy="5956300"/>
          </a:xfrm>
        </p:grpSpPr>
        <p:pic>
          <p:nvPicPr>
            <p:cNvPr id="7" name="Рисунок 6" descr="оф 9646М-436 Фрагмент буддийского орнамента с изображением дракона_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150" y="457200"/>
              <a:ext cx="4481513" cy="56007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788150" y="6070600"/>
              <a:ext cx="44815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9646 М 436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Фрагмент </a:t>
            </a:r>
            <a:r>
              <a:rPr lang="ru-RU" sz="2400" dirty="0"/>
              <a:t>буддийского орнамента с изображением дракона</a:t>
            </a:r>
          </a:p>
        </p:txBody>
      </p: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849314" y="457200"/>
            <a:ext cx="4625975" cy="5956300"/>
            <a:chOff x="849313" y="457200"/>
            <a:chExt cx="4625975" cy="5956300"/>
          </a:xfrm>
        </p:grpSpPr>
        <p:pic>
          <p:nvPicPr>
            <p:cNvPr id="3" name="Рисунок 2" descr="оф 9646М-436 Фрагмент буддийского орнамента с изображением дракона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13" y="457200"/>
              <a:ext cx="4625975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849313" y="6070600"/>
              <a:ext cx="46259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676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61951" y="457200"/>
            <a:ext cx="5600700" cy="5956300"/>
            <a:chOff x="361950" y="457200"/>
            <a:chExt cx="5600700" cy="5956300"/>
          </a:xfrm>
        </p:grpSpPr>
        <p:pic>
          <p:nvPicPr>
            <p:cNvPr id="3" name="Рисунок 2" descr="1570-217 Миниатюры Бурятия или Тува 19 в. (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457200"/>
              <a:ext cx="560070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619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29351" y="457200"/>
            <a:ext cx="5600700" cy="5956300"/>
            <a:chOff x="6229350" y="457200"/>
            <a:chExt cx="5600700" cy="5956300"/>
          </a:xfrm>
        </p:grpSpPr>
        <p:pic>
          <p:nvPicPr>
            <p:cNvPr id="6" name="Рисунок 5" descr="1570-217 Миниатюры Бурятия или Тува 19 в.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350" y="457200"/>
              <a:ext cx="5600700" cy="560070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29350" y="6070600"/>
              <a:ext cx="56007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1570-217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Миниатюры </a:t>
            </a:r>
            <a:r>
              <a:rPr lang="en-US" sz="2400" dirty="0"/>
              <a:t>[</a:t>
            </a:r>
            <a:r>
              <a:rPr lang="ru-RU" sz="2400" dirty="0" smtClean="0"/>
              <a:t>Бурятия </a:t>
            </a:r>
            <a:r>
              <a:rPr lang="ru-RU" sz="2400" dirty="0"/>
              <a:t>или </a:t>
            </a:r>
            <a:r>
              <a:rPr lang="ru-RU" sz="2400" dirty="0" smtClean="0"/>
              <a:t>Тува</a:t>
            </a:r>
            <a:r>
              <a:rPr lang="en-US" sz="2400" dirty="0"/>
              <a:t>]</a:t>
            </a:r>
            <a:r>
              <a:rPr lang="ru-RU" sz="2400" dirty="0" smtClean="0"/>
              <a:t>, </a:t>
            </a:r>
            <a:r>
              <a:rPr lang="ru-RU" sz="2400" dirty="0"/>
              <a:t>19 в.</a:t>
            </a:r>
          </a:p>
        </p:txBody>
      </p:sp>
    </p:spTree>
    <p:extLst>
      <p:ext uri="{BB962C8B-B14F-4D97-AF65-F5344CB8AC3E}">
        <p14:creationId xmlns="" xmlns:p14="http://schemas.microsoft.com/office/powerpoint/2010/main" val="18454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Буддийские тексты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ККМ 1652-1</a:t>
            </a:r>
            <a:r>
              <a:rPr lang="en-US" sz="2400" dirty="0"/>
              <a:t> | </a:t>
            </a:r>
            <a:r>
              <a:rPr lang="ru-RU" sz="2400" dirty="0" smtClean="0"/>
              <a:t>Мантры Ваджрадхата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2886076" y="685800"/>
            <a:ext cx="6419851" cy="5867400"/>
            <a:chOff x="2886075" y="685800"/>
            <a:chExt cx="6419850" cy="5867400"/>
          </a:xfrm>
        </p:grpSpPr>
        <p:pic>
          <p:nvPicPr>
            <p:cNvPr id="3" name="Рисунок 2" descr="ККМ_1652-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075" y="685800"/>
              <a:ext cx="6419850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886075" y="6210300"/>
              <a:ext cx="64198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41657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ККМ 1652-1</a:t>
            </a:r>
            <a:r>
              <a:rPr lang="en-US" sz="2400" dirty="0"/>
              <a:t> | </a:t>
            </a:r>
            <a:r>
              <a:rPr lang="ru-RU" sz="2400" dirty="0"/>
              <a:t>Мантры Ваджрадхата</a:t>
            </a:r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2782890" y="685800"/>
            <a:ext cx="6626225" cy="5867400"/>
            <a:chOff x="2782888" y="685800"/>
            <a:chExt cx="6626225" cy="5867400"/>
          </a:xfrm>
        </p:grpSpPr>
        <p:pic>
          <p:nvPicPr>
            <p:cNvPr id="3" name="Рисунок 2" descr="IMG_5341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888" y="685800"/>
              <a:ext cx="6626225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782888" y="6210300"/>
              <a:ext cx="66262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1690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Текст, посвященный 21-й Таре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281366" y="685800"/>
            <a:ext cx="5627687" cy="5867400"/>
            <a:chOff x="3281363" y="685800"/>
            <a:chExt cx="5627687" cy="5867400"/>
          </a:xfrm>
        </p:grpSpPr>
        <p:pic>
          <p:nvPicPr>
            <p:cNvPr id="3" name="Рисунок 2" descr="IMG_534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363" y="685800"/>
              <a:ext cx="5627687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281363" y="6210300"/>
              <a:ext cx="5627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899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Текст Алмазная сутра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2608265" y="685800"/>
            <a:ext cx="6975475" cy="5867400"/>
            <a:chOff x="2608263" y="685800"/>
            <a:chExt cx="6975475" cy="5867400"/>
          </a:xfrm>
        </p:grpSpPr>
        <p:pic>
          <p:nvPicPr>
            <p:cNvPr id="3" name="Рисунок 2" descr="IMG_534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263" y="685800"/>
              <a:ext cx="6975475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608263" y="6210300"/>
              <a:ext cx="69754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658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Grp="1" noUngrp="1" noChangeAspect="1"/>
          </p:cNvGrpSpPr>
          <p:nvPr/>
        </p:nvGrpSpPr>
        <p:grpSpPr>
          <a:xfrm>
            <a:off x="1295400" y="457200"/>
            <a:ext cx="3733800" cy="5956300"/>
            <a:chOff x="1295400" y="457200"/>
            <a:chExt cx="3733800" cy="5956300"/>
          </a:xfrm>
        </p:grpSpPr>
        <p:pic>
          <p:nvPicPr>
            <p:cNvPr id="2" name="Рисунок 1" descr="Будда Шакьямуни Тибет 19 в.о_ф 402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457200"/>
              <a:ext cx="3733800" cy="5600700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2954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7" name="Группа 6"/>
          <p:cNvGrpSpPr>
            <a:grpSpLocks noGrp="1" noUngrp="1" noChangeAspect="1"/>
          </p:cNvGrpSpPr>
          <p:nvPr/>
        </p:nvGrpSpPr>
        <p:grpSpPr>
          <a:xfrm>
            <a:off x="7162800" y="457200"/>
            <a:ext cx="3733800" cy="5956300"/>
            <a:chOff x="7162800" y="457200"/>
            <a:chExt cx="3733800" cy="5956300"/>
          </a:xfrm>
        </p:grpSpPr>
        <p:pic>
          <p:nvPicPr>
            <p:cNvPr id="5" name="Рисунок 4" descr="Будда Шакьямуни Тибет 19 в.о_ф 4022_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457200"/>
              <a:ext cx="3733800" cy="56007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7162800" y="6070600"/>
              <a:ext cx="3733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4022</a:t>
            </a:r>
            <a:r>
              <a:rPr lang="ru-RU" sz="2400" dirty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Будда Шакьямуни. Китай, 17-18 вв.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228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Текст Ламы Цонкапы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2659065" y="685800"/>
            <a:ext cx="6873875" cy="5867400"/>
            <a:chOff x="2659063" y="685800"/>
            <a:chExt cx="6873875" cy="5867400"/>
          </a:xfrm>
        </p:grpSpPr>
        <p:pic>
          <p:nvPicPr>
            <p:cNvPr id="3" name="Рисунок 2" descr="IMG_5345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063" y="685800"/>
              <a:ext cx="6873875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659063" y="6210300"/>
              <a:ext cx="687387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45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Тибетские тексты для дискуссии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1536700" y="685800"/>
            <a:ext cx="9117013" cy="5867400"/>
            <a:chOff x="1536700" y="685800"/>
            <a:chExt cx="9117013" cy="5867400"/>
          </a:xfrm>
        </p:grpSpPr>
        <p:pic>
          <p:nvPicPr>
            <p:cNvPr id="3" name="Рисунок 2" descr="IMG_5346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700" y="685800"/>
              <a:ext cx="9117013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536700" y="6210300"/>
              <a:ext cx="9117013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1333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ККМ 1652-14</a:t>
            </a:r>
            <a:r>
              <a:rPr lang="en-US" sz="2400" dirty="0"/>
              <a:t> | </a:t>
            </a:r>
            <a:r>
              <a:rPr lang="ru-RU" sz="2400" dirty="0" smtClean="0"/>
              <a:t>Мантра-ролл на рисовой бумаге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157540" y="685800"/>
            <a:ext cx="5876925" cy="5867400"/>
            <a:chOff x="3157538" y="685800"/>
            <a:chExt cx="5876925" cy="5867400"/>
          </a:xfrm>
        </p:grpSpPr>
        <p:pic>
          <p:nvPicPr>
            <p:cNvPr id="3" name="Рисунок 2" descr="ККМ_1652-1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538" y="685800"/>
              <a:ext cx="5876925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157538" y="6210300"/>
              <a:ext cx="5876925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7715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/>
              <a:t>Мантра-ролл </a:t>
            </a:r>
            <a:r>
              <a:rPr lang="ru-RU" sz="2400" dirty="0" smtClean="0"/>
              <a:t>для </a:t>
            </a:r>
            <a:r>
              <a:rPr lang="ru-RU" sz="2400" dirty="0" err="1" smtClean="0"/>
              <a:t>ца-ца</a:t>
            </a:r>
            <a:endParaRPr lang="ru-RU" sz="2400" dirty="0"/>
          </a:p>
        </p:txBody>
      </p:sp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2425700" y="685800"/>
            <a:ext cx="7340600" cy="5867400"/>
            <a:chOff x="2425700" y="685800"/>
            <a:chExt cx="7340600" cy="5867400"/>
          </a:xfrm>
        </p:grpSpPr>
        <p:pic>
          <p:nvPicPr>
            <p:cNvPr id="3" name="Рисунок 2" descr="IMG_8440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0" y="685800"/>
              <a:ext cx="7340600" cy="54864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2425700" y="6210300"/>
              <a:ext cx="7340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0614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42900" y="1393825"/>
            <a:ext cx="5638800" cy="4081463"/>
            <a:chOff x="342900" y="1393825"/>
            <a:chExt cx="5638800" cy="4081463"/>
          </a:xfrm>
        </p:grpSpPr>
        <p:pic>
          <p:nvPicPr>
            <p:cNvPr id="3" name="Рисунок 2" descr="IMG_0157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1393825"/>
              <a:ext cx="5638800" cy="3725863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42900" y="51323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1470025"/>
            <a:ext cx="5638800" cy="3929063"/>
            <a:chOff x="6210300" y="1470025"/>
            <a:chExt cx="5638800" cy="3929063"/>
          </a:xfrm>
        </p:grpSpPr>
        <p:pic>
          <p:nvPicPr>
            <p:cNvPr id="6" name="Рисунок 5" descr="IMG_0156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470025"/>
              <a:ext cx="5638800" cy="3573463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50561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sp>
        <p:nvSpPr>
          <p:cNvPr id="9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в/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/>
              <a:t>1794</a:t>
            </a:r>
            <a:r>
              <a:rPr lang="en-US" sz="2400" dirty="0"/>
              <a:t> | </a:t>
            </a:r>
            <a:r>
              <a:rPr lang="ru-RU" sz="2400" dirty="0" smtClean="0"/>
              <a:t>Тексты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1673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 noGrp="1" noUngrp="1" noChangeAspect="1"/>
          </p:cNvGrpSpPr>
          <p:nvPr/>
        </p:nvGrpSpPr>
        <p:grpSpPr>
          <a:xfrm>
            <a:off x="1947863" y="685800"/>
            <a:ext cx="8294687" cy="5867400"/>
            <a:chOff x="1947863" y="685800"/>
            <a:chExt cx="8294687" cy="5867400"/>
          </a:xfrm>
        </p:grpSpPr>
        <p:pic>
          <p:nvPicPr>
            <p:cNvPr id="9" name="Рисунок 8" descr="IMG_0152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863" y="685800"/>
              <a:ext cx="8294687" cy="54864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947863" y="6210300"/>
              <a:ext cx="829468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в/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/>
              <a:t>1794</a:t>
            </a:r>
            <a:r>
              <a:rPr lang="en-US" sz="2400" dirty="0"/>
              <a:t> | </a:t>
            </a:r>
            <a:r>
              <a:rPr lang="ru-RU" sz="2400" dirty="0" smtClean="0"/>
              <a:t>Тексты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6596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42900" y="481013"/>
            <a:ext cx="5638800" cy="2822575"/>
            <a:chOff x="342900" y="481013"/>
            <a:chExt cx="5638800" cy="2822575"/>
          </a:xfrm>
        </p:grpSpPr>
        <p:pic>
          <p:nvPicPr>
            <p:cNvPr id="3" name="Рисунок 2" descr="вф 1794 (1.1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481013"/>
              <a:ext cx="5638800" cy="246697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42900" y="29606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(1.1)</a:t>
              </a:r>
              <a:endParaRPr lang="ru-RU" sz="16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465138"/>
            <a:ext cx="5638800" cy="2852737"/>
            <a:chOff x="6210300" y="465138"/>
            <a:chExt cx="5638800" cy="2852737"/>
          </a:xfrm>
        </p:grpSpPr>
        <p:pic>
          <p:nvPicPr>
            <p:cNvPr id="6" name="Рисунок 5" descr="вф 1794 (1.2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465138"/>
              <a:ext cx="5638800" cy="249713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29749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(1.2)</a:t>
              </a:r>
              <a:endParaRPr lang="ru-RU" sz="1600" dirty="0"/>
            </a:p>
          </p:txBody>
        </p:sp>
      </p:grpSp>
      <p:grpSp>
        <p:nvGrpSpPr>
          <p:cNvPr id="8" name="Группа 7"/>
          <p:cNvGrpSpPr>
            <a:grpSpLocks noGrp="1" noUngrp="1" noChangeAspect="1"/>
          </p:cNvGrpSpPr>
          <p:nvPr/>
        </p:nvGrpSpPr>
        <p:grpSpPr>
          <a:xfrm>
            <a:off x="342900" y="3633788"/>
            <a:ext cx="5638800" cy="2689225"/>
            <a:chOff x="342900" y="3633788"/>
            <a:chExt cx="5638800" cy="2689225"/>
          </a:xfrm>
        </p:grpSpPr>
        <p:pic>
          <p:nvPicPr>
            <p:cNvPr id="9" name="Рисунок 8" descr="вф 1794 (2.2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3633788"/>
              <a:ext cx="5638800" cy="233362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42900" y="59801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(2.2)</a:t>
              </a:r>
              <a:endParaRPr lang="ru-RU" sz="1600" dirty="0"/>
            </a:p>
          </p:txBody>
        </p:sp>
      </p:grpSp>
      <p:grpSp>
        <p:nvGrpSpPr>
          <p:cNvPr id="11" name="Группа 10"/>
          <p:cNvGrpSpPr>
            <a:grpSpLocks noGrp="1" noUngrp="1" noChangeAspect="1"/>
          </p:cNvGrpSpPr>
          <p:nvPr/>
        </p:nvGrpSpPr>
        <p:grpSpPr>
          <a:xfrm>
            <a:off x="6210300" y="3567113"/>
            <a:ext cx="5638800" cy="2822575"/>
            <a:chOff x="6210300" y="3567113"/>
            <a:chExt cx="5638800" cy="2822575"/>
          </a:xfrm>
        </p:grpSpPr>
        <p:pic>
          <p:nvPicPr>
            <p:cNvPr id="12" name="Рисунок 11" descr="вф 1794 (3.1)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3567113"/>
              <a:ext cx="5638800" cy="2466975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210300" y="60467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(3.1)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7456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76238" y="457200"/>
            <a:ext cx="5570537" cy="2870200"/>
            <a:chOff x="376238" y="457200"/>
            <a:chExt cx="5570537" cy="2870200"/>
          </a:xfrm>
        </p:grpSpPr>
        <p:pic>
          <p:nvPicPr>
            <p:cNvPr id="3" name="Рисунок 2" descr="вф 1794 (3.2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38" y="457200"/>
              <a:ext cx="5570537" cy="25146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76238" y="2984500"/>
              <a:ext cx="5570537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(3.2)</a:t>
              </a:r>
              <a:endParaRPr lang="ru-RU" sz="16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585788"/>
            <a:ext cx="5638800" cy="2613025"/>
            <a:chOff x="6210300" y="585788"/>
            <a:chExt cx="5638800" cy="2613025"/>
          </a:xfrm>
        </p:grpSpPr>
        <p:pic>
          <p:nvPicPr>
            <p:cNvPr id="6" name="Рисунок 5" descr="вф 1794 (4.1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585788"/>
              <a:ext cx="5638800" cy="225742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28559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(4.1)</a:t>
              </a:r>
              <a:endParaRPr lang="ru-RU" sz="1600" dirty="0"/>
            </a:p>
          </p:txBody>
        </p:sp>
      </p:grpSp>
      <p:grpSp>
        <p:nvGrpSpPr>
          <p:cNvPr id="8" name="Группа 7"/>
          <p:cNvGrpSpPr>
            <a:grpSpLocks noGrp="1" noUngrp="1" noChangeAspect="1"/>
          </p:cNvGrpSpPr>
          <p:nvPr/>
        </p:nvGrpSpPr>
        <p:grpSpPr>
          <a:xfrm>
            <a:off x="342900" y="3671888"/>
            <a:ext cx="5638800" cy="2613025"/>
            <a:chOff x="342900" y="3671888"/>
            <a:chExt cx="5638800" cy="2613025"/>
          </a:xfrm>
        </p:grpSpPr>
        <p:pic>
          <p:nvPicPr>
            <p:cNvPr id="9" name="Рисунок 8" descr="вф 1794 (4.2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3671888"/>
              <a:ext cx="5638800" cy="225742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42900" y="59420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(4.2)</a:t>
              </a:r>
              <a:endParaRPr lang="ru-RU" sz="1600" dirty="0"/>
            </a:p>
          </p:txBody>
        </p:sp>
      </p:grpSp>
      <p:grpSp>
        <p:nvGrpSpPr>
          <p:cNvPr id="11" name="Группа 10"/>
          <p:cNvGrpSpPr>
            <a:grpSpLocks noGrp="1" noUngrp="1" noChangeAspect="1"/>
          </p:cNvGrpSpPr>
          <p:nvPr/>
        </p:nvGrpSpPr>
        <p:grpSpPr>
          <a:xfrm>
            <a:off x="6210300" y="3671888"/>
            <a:ext cx="5638800" cy="2613025"/>
            <a:chOff x="6210300" y="3671888"/>
            <a:chExt cx="5638800" cy="2613025"/>
          </a:xfrm>
        </p:grpSpPr>
        <p:pic>
          <p:nvPicPr>
            <p:cNvPr id="12" name="Рисунок 11" descr="вф 1794 (5.1)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3671888"/>
              <a:ext cx="5638800" cy="2257425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210300" y="59420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(5.1)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42580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342900" y="585788"/>
            <a:ext cx="5638800" cy="2613025"/>
            <a:chOff x="342900" y="585788"/>
            <a:chExt cx="5638800" cy="2613025"/>
          </a:xfrm>
        </p:grpSpPr>
        <p:pic>
          <p:nvPicPr>
            <p:cNvPr id="3" name="Рисунок 2" descr="вф 1794 (5.2)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585788"/>
              <a:ext cx="5638800" cy="225742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342900" y="28559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(5.2)</a:t>
              </a:r>
              <a:endParaRPr lang="ru-RU" sz="16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585788"/>
            <a:ext cx="5638800" cy="2613025"/>
            <a:chOff x="6210300" y="585788"/>
            <a:chExt cx="5638800" cy="2613025"/>
          </a:xfrm>
        </p:grpSpPr>
        <p:pic>
          <p:nvPicPr>
            <p:cNvPr id="6" name="Рисунок 5" descr="вф 1794 (6.1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585788"/>
              <a:ext cx="5638800" cy="225742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28559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(6.1)</a:t>
              </a:r>
              <a:endParaRPr lang="ru-RU" sz="1600" dirty="0"/>
            </a:p>
          </p:txBody>
        </p:sp>
      </p:grpSp>
      <p:grpSp>
        <p:nvGrpSpPr>
          <p:cNvPr id="8" name="Группа 7"/>
          <p:cNvGrpSpPr>
            <a:grpSpLocks noGrp="1" noUngrp="1" noChangeAspect="1"/>
          </p:cNvGrpSpPr>
          <p:nvPr/>
        </p:nvGrpSpPr>
        <p:grpSpPr>
          <a:xfrm>
            <a:off x="342900" y="3602038"/>
            <a:ext cx="5638800" cy="2751137"/>
            <a:chOff x="342900" y="3602038"/>
            <a:chExt cx="5638800" cy="2751137"/>
          </a:xfrm>
        </p:grpSpPr>
        <p:pic>
          <p:nvPicPr>
            <p:cNvPr id="9" name="Рисунок 8" descr="вф 1794 (6.2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3602038"/>
              <a:ext cx="5638800" cy="2395537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342900" y="6010275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(6.2)</a:t>
              </a:r>
              <a:endParaRPr lang="ru-RU" sz="1600" dirty="0"/>
            </a:p>
          </p:txBody>
        </p:sp>
      </p:grpSp>
      <p:grpSp>
        <p:nvGrpSpPr>
          <p:cNvPr id="11" name="Группа 10"/>
          <p:cNvGrpSpPr>
            <a:grpSpLocks noGrp="1" noUngrp="1" noChangeAspect="1"/>
          </p:cNvGrpSpPr>
          <p:nvPr/>
        </p:nvGrpSpPr>
        <p:grpSpPr>
          <a:xfrm>
            <a:off x="6210300" y="3671888"/>
            <a:ext cx="5638800" cy="2613025"/>
            <a:chOff x="6210300" y="3671888"/>
            <a:chExt cx="5638800" cy="2613025"/>
          </a:xfrm>
        </p:grpSpPr>
        <p:pic>
          <p:nvPicPr>
            <p:cNvPr id="12" name="Рисунок 11" descr="вф 1794 (7.2)"/>
            <p:cNvPicPr>
              <a:picLocks noRot="1" noChangeAspect="1" noMove="1" noResize="1"/>
            </p:cNvPicPr>
            <p:nvPr isPhoto="1"/>
          </p:nvPicPr>
          <p:blipFill>
            <a:blip r:embed="rId5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3671888"/>
              <a:ext cx="5638800" cy="2257425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6210300" y="5942013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/>
            </a:bodyPr>
            <a:lstStyle/>
            <a:p>
              <a:pPr algn="ctr"/>
              <a:r>
                <a:rPr lang="ru-RU" sz="1600" dirty="0" smtClean="0"/>
                <a:t>в/</a:t>
              </a:r>
              <a:r>
                <a:rPr lang="ru-RU" sz="1600" dirty="0" err="1" smtClean="0"/>
                <a:t>ф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1794 (7.2)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5768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Grp="1" noUngrp="1" noChangeAspect="1"/>
          </p:cNvGrpSpPr>
          <p:nvPr/>
        </p:nvGrpSpPr>
        <p:grpSpPr>
          <a:xfrm>
            <a:off x="879475" y="457200"/>
            <a:ext cx="4565650" cy="5956300"/>
            <a:chOff x="879475" y="457200"/>
            <a:chExt cx="4565650" cy="5956300"/>
          </a:xfrm>
        </p:grpSpPr>
        <p:pic>
          <p:nvPicPr>
            <p:cNvPr id="3" name="Рисунок 2" descr="оф 7760-646 (1)"/>
            <p:cNvPicPr>
              <a:picLocks noRot="1" noChangeAspect="1" noMove="1" noResize="1"/>
            </p:cNvPicPr>
            <p:nvPr isPhoto="1"/>
          </p:nvPicPr>
          <p:blipFill>
            <a:blip r:embed="rId3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75" y="457200"/>
              <a:ext cx="4565650" cy="56007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879475" y="6070600"/>
              <a:ext cx="456565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lnSpcReduction="10000"/>
            </a:bodyPr>
            <a:lstStyle/>
            <a:p>
              <a:pPr algn="ctr"/>
              <a:endParaRPr lang="ru-RU" sz="1800" dirty="0"/>
            </a:p>
          </p:txBody>
        </p:sp>
      </p:grpSp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6210300" y="1165225"/>
            <a:ext cx="5638800" cy="4538663"/>
            <a:chOff x="6210300" y="1165225"/>
            <a:chExt cx="5638800" cy="4538663"/>
          </a:xfrm>
        </p:grpSpPr>
        <p:pic>
          <p:nvPicPr>
            <p:cNvPr id="6" name="Рисунок 5" descr="оф 7760-646 (2)"/>
            <p:cNvPicPr>
              <a:picLocks noRot="1" noChangeAspect="1" noMove="1" noResize="1"/>
            </p:cNvPicPr>
            <p:nvPr isPhoto="1"/>
          </p:nvPicPr>
          <p:blipFill>
            <a:blip r:embed="rId4" cstate="print">
              <a:lum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300" y="1165225"/>
              <a:ext cx="5638800" cy="4183063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6210300" y="5360988"/>
              <a:ext cx="5638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endParaRPr lang="ru-RU" sz="2400" dirty="0"/>
            </a:p>
          </p:txBody>
        </p:sp>
      </p:grpSp>
      <p:sp>
        <p:nvSpPr>
          <p:cNvPr id="8" name="Подзаголовок 2"/>
          <p:cNvSpPr txBox="1">
            <a:spLocks/>
          </p:cNvSpPr>
          <p:nvPr/>
        </p:nvSpPr>
        <p:spPr>
          <a:xfrm>
            <a:off x="571500" y="6230942"/>
            <a:ext cx="11049000" cy="484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о/</a:t>
            </a:r>
            <a:r>
              <a:rPr lang="ru-RU" sz="2400" dirty="0" err="1" smtClean="0"/>
              <a:t>ф</a:t>
            </a:r>
            <a:r>
              <a:rPr lang="ru-RU" sz="2400" dirty="0" smtClean="0"/>
              <a:t> </a:t>
            </a:r>
            <a:r>
              <a:rPr lang="ru-RU" sz="2400" dirty="0" smtClean="0"/>
              <a:t>7760-646</a:t>
            </a:r>
            <a:r>
              <a:rPr lang="en-US" sz="2400" dirty="0" smtClean="0"/>
              <a:t> </a:t>
            </a:r>
            <a:r>
              <a:rPr lang="en-US" sz="2400" dirty="0"/>
              <a:t>| </a:t>
            </a:r>
            <a:r>
              <a:rPr lang="ru-RU" sz="2400" dirty="0" smtClean="0"/>
              <a:t>Словарь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349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747</TotalTime>
  <Words>1290</Words>
  <Application>Microsoft Office PowerPoint</Application>
  <PresentationFormat>Произвольный</PresentationFormat>
  <Paragraphs>172</Paragraphs>
  <Slides>113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4" baseType="lpstr">
      <vt:lpstr>Office Theme</vt:lpstr>
      <vt:lpstr>Буддийская коллекция</vt:lpstr>
      <vt:lpstr>Будды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Ученики Будды Шакьямуни</vt:lpstr>
      <vt:lpstr>Слайд 23</vt:lpstr>
      <vt:lpstr>Слайд 24</vt:lpstr>
      <vt:lpstr>Слайд 25</vt:lpstr>
      <vt:lpstr>Слайд 26</vt:lpstr>
      <vt:lpstr>Слайд 27</vt:lpstr>
      <vt:lpstr>Ученик первого  Далай-ламы </vt:lpstr>
      <vt:lpstr>Слайд 29</vt:lpstr>
      <vt:lpstr>Слайд 30</vt:lpstr>
      <vt:lpstr>Слайд 31</vt:lpstr>
      <vt:lpstr>Слайд 32</vt:lpstr>
      <vt:lpstr>Защитные Будда-формы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Йидамы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Один из восьми  Великих Боддхисатв</vt:lpstr>
      <vt:lpstr>Слайд 58</vt:lpstr>
      <vt:lpstr>Слайд 59</vt:lpstr>
      <vt:lpstr>Тханки</vt:lpstr>
      <vt:lpstr>Слайд 61</vt:lpstr>
      <vt:lpstr>Слайд 62</vt:lpstr>
      <vt:lpstr>Слайд 63</vt:lpstr>
      <vt:lpstr>Ритуальные предметы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Художественные предметы</vt:lpstr>
      <vt:lpstr>Слайд 83</vt:lpstr>
      <vt:lpstr>Слайд 84</vt:lpstr>
      <vt:lpstr>Буддийские тексты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Лапардина Ирина Владимировна</dc:creator>
  <cp:lastModifiedBy>orehova</cp:lastModifiedBy>
  <cp:revision>101</cp:revision>
  <dcterms:created xsi:type="dcterms:W3CDTF">2016-09-27T03:57:12Z</dcterms:created>
  <dcterms:modified xsi:type="dcterms:W3CDTF">2018-05-25T10:53:38Z</dcterms:modified>
</cp:coreProperties>
</file>